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257" r:id="rId3"/>
    <p:sldId id="264" r:id="rId4"/>
    <p:sldId id="307" r:id="rId5"/>
    <p:sldId id="313" r:id="rId6"/>
    <p:sldId id="300" r:id="rId7"/>
    <p:sldId id="265" r:id="rId8"/>
    <p:sldId id="319" r:id="rId9"/>
    <p:sldId id="266" r:id="rId10"/>
    <p:sldId id="290" r:id="rId11"/>
    <p:sldId id="336" r:id="rId12"/>
    <p:sldId id="337" r:id="rId13"/>
    <p:sldId id="325" r:id="rId14"/>
    <p:sldId id="322" r:id="rId15"/>
    <p:sldId id="324" r:id="rId16"/>
    <p:sldId id="295" r:id="rId17"/>
    <p:sldId id="267" r:id="rId18"/>
    <p:sldId id="273" r:id="rId19"/>
    <p:sldId id="312" r:id="rId20"/>
    <p:sldId id="260" r:id="rId21"/>
    <p:sldId id="278" r:id="rId22"/>
    <p:sldId id="320" r:id="rId23"/>
    <p:sldId id="302" r:id="rId24"/>
    <p:sldId id="301" r:id="rId25"/>
    <p:sldId id="271" r:id="rId26"/>
    <p:sldId id="328" r:id="rId27"/>
    <p:sldId id="329" r:id="rId28"/>
    <p:sldId id="333" r:id="rId29"/>
    <p:sldId id="344" r:id="rId30"/>
    <p:sldId id="342" r:id="rId31"/>
    <p:sldId id="308" r:id="rId32"/>
    <p:sldId id="304" r:id="rId33"/>
    <p:sldId id="274" r:id="rId34"/>
    <p:sldId id="281" r:id="rId35"/>
    <p:sldId id="309" r:id="rId36"/>
    <p:sldId id="321" r:id="rId37"/>
    <p:sldId id="318" r:id="rId38"/>
    <p:sldId id="331" r:id="rId39"/>
    <p:sldId id="282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6"/>
    <p:restoredTop sz="91686"/>
  </p:normalViewPr>
  <p:slideViewPr>
    <p:cSldViewPr snapToGrid="0">
      <p:cViewPr varScale="1">
        <p:scale>
          <a:sx n="139" d="100"/>
          <a:sy n="139" d="100"/>
        </p:scale>
        <p:origin x="328" y="176"/>
      </p:cViewPr>
      <p:guideLst/>
    </p:cSldViewPr>
  </p:slideViewPr>
  <p:outlineViewPr>
    <p:cViewPr>
      <p:scale>
        <a:sx n="33" d="100"/>
        <a:sy n="33" d="100"/>
      </p:scale>
      <p:origin x="0" y="-1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8F771-B9B8-4D01-B242-0E4E76133B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B903C-4050-4A02-AEF7-ACBF5C13AAFB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35E5A6DD-4984-4E08-AEEB-4E03EA456C6E}" type="parTrans" cxnId="{F4CE3A22-F265-40ED-B6B9-77E903CEA02A}">
      <dgm:prSet/>
      <dgm:spPr/>
      <dgm:t>
        <a:bodyPr/>
        <a:lstStyle/>
        <a:p>
          <a:endParaRPr lang="en-US"/>
        </a:p>
      </dgm:t>
    </dgm:pt>
    <dgm:pt modelId="{B18F11F8-DD34-4A59-BB0A-008B7F01ACCE}" type="sibTrans" cxnId="{F4CE3A22-F265-40ED-B6B9-77E903CEA02A}">
      <dgm:prSet/>
      <dgm:spPr/>
      <dgm:t>
        <a:bodyPr/>
        <a:lstStyle/>
        <a:p>
          <a:endParaRPr lang="en-US"/>
        </a:p>
      </dgm:t>
    </dgm:pt>
    <dgm:pt modelId="{30CAC136-E681-4D43-85D8-C81DA2346CA3}">
      <dgm:prSet/>
      <dgm:spPr/>
      <dgm:t>
        <a:bodyPr/>
        <a:lstStyle/>
        <a:p>
          <a:r>
            <a:rPr lang="en-US" dirty="0"/>
            <a:t>Motivation </a:t>
          </a:r>
        </a:p>
      </dgm:t>
    </dgm:pt>
    <dgm:pt modelId="{A619DC53-83C2-44BC-8B40-84A7F5573BD2}" type="parTrans" cxnId="{83396D0F-12EF-4C28-81E0-14CCD8E9723A}">
      <dgm:prSet/>
      <dgm:spPr/>
      <dgm:t>
        <a:bodyPr/>
        <a:lstStyle/>
        <a:p>
          <a:endParaRPr lang="en-US"/>
        </a:p>
      </dgm:t>
    </dgm:pt>
    <dgm:pt modelId="{E7C453EF-F28F-49B2-A644-BE32FA87F8F3}" type="sibTrans" cxnId="{83396D0F-12EF-4C28-81E0-14CCD8E9723A}">
      <dgm:prSet/>
      <dgm:spPr/>
      <dgm:t>
        <a:bodyPr/>
        <a:lstStyle/>
        <a:p>
          <a:endParaRPr lang="en-US"/>
        </a:p>
      </dgm:t>
    </dgm:pt>
    <dgm:pt modelId="{49605B1A-F6DA-416A-95BD-C44110225622}">
      <dgm:prSet/>
      <dgm:spPr/>
      <dgm:t>
        <a:bodyPr/>
        <a:lstStyle/>
        <a:p>
          <a:r>
            <a:rPr lang="en-US" dirty="0"/>
            <a:t>Pro-GNN: Property-GNN</a:t>
          </a:r>
        </a:p>
      </dgm:t>
    </dgm:pt>
    <dgm:pt modelId="{291C5FA7-4B20-4560-ABF2-A648361891EA}" type="parTrans" cxnId="{57AF685D-933D-4FCD-AF48-4F90D9BA7398}">
      <dgm:prSet/>
      <dgm:spPr/>
      <dgm:t>
        <a:bodyPr/>
        <a:lstStyle/>
        <a:p>
          <a:endParaRPr lang="en-US"/>
        </a:p>
      </dgm:t>
    </dgm:pt>
    <dgm:pt modelId="{A470A7B5-7842-43DD-A690-04D7272000D1}" type="sibTrans" cxnId="{57AF685D-933D-4FCD-AF48-4F90D9BA7398}">
      <dgm:prSet/>
      <dgm:spPr/>
      <dgm:t>
        <a:bodyPr/>
        <a:lstStyle/>
        <a:p>
          <a:endParaRPr lang="en-US"/>
        </a:p>
      </dgm:t>
    </dgm:pt>
    <dgm:pt modelId="{AB7482ED-C4B7-40EA-A444-24D56E86884A}">
      <dgm:prSet/>
      <dgm:spPr/>
      <dgm:t>
        <a:bodyPr/>
        <a:lstStyle/>
        <a:p>
          <a:r>
            <a:rPr lang="en-US"/>
            <a:t>ARIEL: Adversarial Graph Contrastive Learning</a:t>
          </a:r>
        </a:p>
      </dgm:t>
    </dgm:pt>
    <dgm:pt modelId="{F750C1DF-2312-47AE-93C7-4A0EA2D504A2}" type="parTrans" cxnId="{0B4BEB7A-2204-4870-97A1-56AE889EE4DE}">
      <dgm:prSet/>
      <dgm:spPr/>
      <dgm:t>
        <a:bodyPr/>
        <a:lstStyle/>
        <a:p>
          <a:endParaRPr lang="en-US"/>
        </a:p>
      </dgm:t>
    </dgm:pt>
    <dgm:pt modelId="{B34462DB-B8BD-4765-BB70-96DA2F7C4FA3}" type="sibTrans" cxnId="{0B4BEB7A-2204-4870-97A1-56AE889EE4DE}">
      <dgm:prSet/>
      <dgm:spPr/>
      <dgm:t>
        <a:bodyPr/>
        <a:lstStyle/>
        <a:p>
          <a:endParaRPr lang="en-US"/>
        </a:p>
      </dgm:t>
    </dgm:pt>
    <dgm:pt modelId="{F47138B8-3C04-4B50-8094-7EE70713AB9B}">
      <dgm:prSet/>
      <dgm:spPr/>
      <dgm:t>
        <a:bodyPr/>
        <a:lstStyle/>
        <a:p>
          <a:r>
            <a:rPr lang="en-US" dirty="0"/>
            <a:t>Comparison &amp; Analysis</a:t>
          </a:r>
        </a:p>
      </dgm:t>
    </dgm:pt>
    <dgm:pt modelId="{C7B3FEF5-2065-4726-A040-19B5A07E6CB6}" type="parTrans" cxnId="{8ECD63D3-7181-4F78-ABA2-E4AEE8978998}">
      <dgm:prSet/>
      <dgm:spPr/>
      <dgm:t>
        <a:bodyPr/>
        <a:lstStyle/>
        <a:p>
          <a:endParaRPr lang="en-US"/>
        </a:p>
      </dgm:t>
    </dgm:pt>
    <dgm:pt modelId="{BC485002-170D-45F0-8427-795A7666E720}" type="sibTrans" cxnId="{8ECD63D3-7181-4F78-ABA2-E4AEE8978998}">
      <dgm:prSet/>
      <dgm:spPr/>
      <dgm:t>
        <a:bodyPr/>
        <a:lstStyle/>
        <a:p>
          <a:endParaRPr lang="en-US"/>
        </a:p>
      </dgm:t>
    </dgm:pt>
    <dgm:pt modelId="{FFFDCB06-5363-4B74-BF84-28BA5C7AC95B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1750FBDA-37DA-499A-83CC-84B16DF075A8}" type="parTrans" cxnId="{719372B3-54C4-40ED-818A-EED97569EAF0}">
      <dgm:prSet/>
      <dgm:spPr/>
      <dgm:t>
        <a:bodyPr/>
        <a:lstStyle/>
        <a:p>
          <a:endParaRPr lang="en-US"/>
        </a:p>
      </dgm:t>
    </dgm:pt>
    <dgm:pt modelId="{D2390AF6-7F3F-4B2F-9547-E32FAF96D34D}" type="sibTrans" cxnId="{719372B3-54C4-40ED-818A-EED97569EAF0}">
      <dgm:prSet/>
      <dgm:spPr/>
      <dgm:t>
        <a:bodyPr/>
        <a:lstStyle/>
        <a:p>
          <a:endParaRPr lang="en-US"/>
        </a:p>
      </dgm:t>
    </dgm:pt>
    <dgm:pt modelId="{B23864A8-EE08-D44C-9CE4-A9B8277B8491}">
      <dgm:prSet/>
      <dgm:spPr/>
      <dgm:t>
        <a:bodyPr/>
        <a:lstStyle/>
        <a:p>
          <a:r>
            <a:rPr lang="en-US" dirty="0"/>
            <a:t>Potential Improvement</a:t>
          </a:r>
        </a:p>
      </dgm:t>
    </dgm:pt>
    <dgm:pt modelId="{A6400C88-D1B8-C74D-9427-E7EE62766C58}" type="parTrans" cxnId="{158E612F-A4CA-8D40-A447-7FF6492CC7A6}">
      <dgm:prSet/>
      <dgm:spPr/>
      <dgm:t>
        <a:bodyPr/>
        <a:lstStyle/>
        <a:p>
          <a:endParaRPr lang="en-US"/>
        </a:p>
      </dgm:t>
    </dgm:pt>
    <dgm:pt modelId="{1080EDBF-71CB-9549-BC48-4FE4EE3552C0}" type="sibTrans" cxnId="{158E612F-A4CA-8D40-A447-7FF6492CC7A6}">
      <dgm:prSet/>
      <dgm:spPr/>
      <dgm:t>
        <a:bodyPr/>
        <a:lstStyle/>
        <a:p>
          <a:endParaRPr lang="en-US"/>
        </a:p>
      </dgm:t>
    </dgm:pt>
    <dgm:pt modelId="{830768E8-5EEE-6441-B151-4996D0552F35}" type="pres">
      <dgm:prSet presAssocID="{DE28F771-B9B8-4D01-B242-0E4E76133B5D}" presName="vert0" presStyleCnt="0">
        <dgm:presLayoutVars>
          <dgm:dir/>
          <dgm:animOne val="branch"/>
          <dgm:animLvl val="lvl"/>
        </dgm:presLayoutVars>
      </dgm:prSet>
      <dgm:spPr/>
    </dgm:pt>
    <dgm:pt modelId="{5B016B6B-52AC-FF4C-99A0-04CADC11DD9F}" type="pres">
      <dgm:prSet presAssocID="{A8EB903C-4050-4A02-AEF7-ACBF5C13AAFB}" presName="thickLine" presStyleLbl="alignNode1" presStyleIdx="0" presStyleCnt="7"/>
      <dgm:spPr/>
    </dgm:pt>
    <dgm:pt modelId="{4361BFC3-87C8-EE4C-8706-236207AE60F3}" type="pres">
      <dgm:prSet presAssocID="{A8EB903C-4050-4A02-AEF7-ACBF5C13AAFB}" presName="horz1" presStyleCnt="0"/>
      <dgm:spPr/>
    </dgm:pt>
    <dgm:pt modelId="{11AC213B-1398-9345-A7B6-1ED5AF13B69E}" type="pres">
      <dgm:prSet presAssocID="{A8EB903C-4050-4A02-AEF7-ACBF5C13AAFB}" presName="tx1" presStyleLbl="revTx" presStyleIdx="0" presStyleCnt="7"/>
      <dgm:spPr/>
    </dgm:pt>
    <dgm:pt modelId="{33C9043C-BF86-9042-801A-B2F4A0502F92}" type="pres">
      <dgm:prSet presAssocID="{A8EB903C-4050-4A02-AEF7-ACBF5C13AAFB}" presName="vert1" presStyleCnt="0"/>
      <dgm:spPr/>
    </dgm:pt>
    <dgm:pt modelId="{B287DE68-99D4-F143-9207-8476200DCB08}" type="pres">
      <dgm:prSet presAssocID="{30CAC136-E681-4D43-85D8-C81DA2346CA3}" presName="thickLine" presStyleLbl="alignNode1" presStyleIdx="1" presStyleCnt="7"/>
      <dgm:spPr/>
    </dgm:pt>
    <dgm:pt modelId="{04038C95-544E-6141-8AD9-15590730EEA6}" type="pres">
      <dgm:prSet presAssocID="{30CAC136-E681-4D43-85D8-C81DA2346CA3}" presName="horz1" presStyleCnt="0"/>
      <dgm:spPr/>
    </dgm:pt>
    <dgm:pt modelId="{C505D0A2-A863-B64E-8725-E864C6A26039}" type="pres">
      <dgm:prSet presAssocID="{30CAC136-E681-4D43-85D8-C81DA2346CA3}" presName="tx1" presStyleLbl="revTx" presStyleIdx="1" presStyleCnt="7"/>
      <dgm:spPr/>
    </dgm:pt>
    <dgm:pt modelId="{F8BC339B-879F-B944-8B43-9F28AB207CCB}" type="pres">
      <dgm:prSet presAssocID="{30CAC136-E681-4D43-85D8-C81DA2346CA3}" presName="vert1" presStyleCnt="0"/>
      <dgm:spPr/>
    </dgm:pt>
    <dgm:pt modelId="{7AFD02A2-608A-534E-9824-EEFBA7679502}" type="pres">
      <dgm:prSet presAssocID="{AB7482ED-C4B7-40EA-A444-24D56E86884A}" presName="thickLine" presStyleLbl="alignNode1" presStyleIdx="2" presStyleCnt="7"/>
      <dgm:spPr/>
    </dgm:pt>
    <dgm:pt modelId="{0022B077-C189-D446-B05B-2E3A4ED5DC51}" type="pres">
      <dgm:prSet presAssocID="{AB7482ED-C4B7-40EA-A444-24D56E86884A}" presName="horz1" presStyleCnt="0"/>
      <dgm:spPr/>
    </dgm:pt>
    <dgm:pt modelId="{BCB5036E-2C44-4742-B1A0-3086633B2AB4}" type="pres">
      <dgm:prSet presAssocID="{AB7482ED-C4B7-40EA-A444-24D56E86884A}" presName="tx1" presStyleLbl="revTx" presStyleIdx="2" presStyleCnt="7"/>
      <dgm:spPr/>
    </dgm:pt>
    <dgm:pt modelId="{3D01B456-7938-E244-8B29-B6C1119B7F9D}" type="pres">
      <dgm:prSet presAssocID="{AB7482ED-C4B7-40EA-A444-24D56E86884A}" presName="vert1" presStyleCnt="0"/>
      <dgm:spPr/>
    </dgm:pt>
    <dgm:pt modelId="{081C248F-F290-A046-8E63-CBD397D414B9}" type="pres">
      <dgm:prSet presAssocID="{49605B1A-F6DA-416A-95BD-C44110225622}" presName="thickLine" presStyleLbl="alignNode1" presStyleIdx="3" presStyleCnt="7"/>
      <dgm:spPr/>
    </dgm:pt>
    <dgm:pt modelId="{093951FA-5B31-AA4F-BCE7-2372AD0F553B}" type="pres">
      <dgm:prSet presAssocID="{49605B1A-F6DA-416A-95BD-C44110225622}" presName="horz1" presStyleCnt="0"/>
      <dgm:spPr/>
    </dgm:pt>
    <dgm:pt modelId="{FF3513C8-7EA6-B145-83C6-84946C44F0E3}" type="pres">
      <dgm:prSet presAssocID="{49605B1A-F6DA-416A-95BD-C44110225622}" presName="tx1" presStyleLbl="revTx" presStyleIdx="3" presStyleCnt="7"/>
      <dgm:spPr/>
    </dgm:pt>
    <dgm:pt modelId="{C906065E-AC0E-534E-949C-91017EA967AE}" type="pres">
      <dgm:prSet presAssocID="{49605B1A-F6DA-416A-95BD-C44110225622}" presName="vert1" presStyleCnt="0"/>
      <dgm:spPr/>
    </dgm:pt>
    <dgm:pt modelId="{6FBFEB1B-AA70-5448-A137-0CC5AB9FE397}" type="pres">
      <dgm:prSet presAssocID="{F47138B8-3C04-4B50-8094-7EE70713AB9B}" presName="thickLine" presStyleLbl="alignNode1" presStyleIdx="4" presStyleCnt="7"/>
      <dgm:spPr/>
    </dgm:pt>
    <dgm:pt modelId="{EE24B9FF-CC10-3641-BBEF-5313D10332DA}" type="pres">
      <dgm:prSet presAssocID="{F47138B8-3C04-4B50-8094-7EE70713AB9B}" presName="horz1" presStyleCnt="0"/>
      <dgm:spPr/>
    </dgm:pt>
    <dgm:pt modelId="{CC7DBE8E-6803-EA4D-984C-D20EA7F9D414}" type="pres">
      <dgm:prSet presAssocID="{F47138B8-3C04-4B50-8094-7EE70713AB9B}" presName="tx1" presStyleLbl="revTx" presStyleIdx="4" presStyleCnt="7"/>
      <dgm:spPr/>
    </dgm:pt>
    <dgm:pt modelId="{D47BA617-2417-644E-B2C5-52C9172348F8}" type="pres">
      <dgm:prSet presAssocID="{F47138B8-3C04-4B50-8094-7EE70713AB9B}" presName="vert1" presStyleCnt="0"/>
      <dgm:spPr/>
    </dgm:pt>
    <dgm:pt modelId="{3DA2A5B6-D2A4-F44B-B01F-FE7D70779D79}" type="pres">
      <dgm:prSet presAssocID="{B23864A8-EE08-D44C-9CE4-A9B8277B8491}" presName="thickLine" presStyleLbl="alignNode1" presStyleIdx="5" presStyleCnt="7"/>
      <dgm:spPr/>
    </dgm:pt>
    <dgm:pt modelId="{2F96F03C-4079-D447-9C8E-1DD0580E63BD}" type="pres">
      <dgm:prSet presAssocID="{B23864A8-EE08-D44C-9CE4-A9B8277B8491}" presName="horz1" presStyleCnt="0"/>
      <dgm:spPr/>
    </dgm:pt>
    <dgm:pt modelId="{0CBE3E55-FE17-BE42-B5F8-E0FEB22703A2}" type="pres">
      <dgm:prSet presAssocID="{B23864A8-EE08-D44C-9CE4-A9B8277B8491}" presName="tx1" presStyleLbl="revTx" presStyleIdx="5" presStyleCnt="7"/>
      <dgm:spPr/>
    </dgm:pt>
    <dgm:pt modelId="{9D00EE95-CB46-F945-87D2-1BEB36FB5D0B}" type="pres">
      <dgm:prSet presAssocID="{B23864A8-EE08-D44C-9CE4-A9B8277B8491}" presName="vert1" presStyleCnt="0"/>
      <dgm:spPr/>
    </dgm:pt>
    <dgm:pt modelId="{56552C87-1A47-544F-89FC-D9F023089FB6}" type="pres">
      <dgm:prSet presAssocID="{FFFDCB06-5363-4B74-BF84-28BA5C7AC95B}" presName="thickLine" presStyleLbl="alignNode1" presStyleIdx="6" presStyleCnt="7"/>
      <dgm:spPr/>
    </dgm:pt>
    <dgm:pt modelId="{2E2B584D-4637-9D4B-A2D8-11BC0ECCF5E0}" type="pres">
      <dgm:prSet presAssocID="{FFFDCB06-5363-4B74-BF84-28BA5C7AC95B}" presName="horz1" presStyleCnt="0"/>
      <dgm:spPr/>
    </dgm:pt>
    <dgm:pt modelId="{D89451A1-8EE1-2A42-ADA2-E6EEBD1613B3}" type="pres">
      <dgm:prSet presAssocID="{FFFDCB06-5363-4B74-BF84-28BA5C7AC95B}" presName="tx1" presStyleLbl="revTx" presStyleIdx="6" presStyleCnt="7"/>
      <dgm:spPr/>
    </dgm:pt>
    <dgm:pt modelId="{FB3CE334-99A5-2543-B4CC-4BBF1F97DA30}" type="pres">
      <dgm:prSet presAssocID="{FFFDCB06-5363-4B74-BF84-28BA5C7AC95B}" presName="vert1" presStyleCnt="0"/>
      <dgm:spPr/>
    </dgm:pt>
  </dgm:ptLst>
  <dgm:cxnLst>
    <dgm:cxn modelId="{83396D0F-12EF-4C28-81E0-14CCD8E9723A}" srcId="{DE28F771-B9B8-4D01-B242-0E4E76133B5D}" destId="{30CAC136-E681-4D43-85D8-C81DA2346CA3}" srcOrd="1" destOrd="0" parTransId="{A619DC53-83C2-44BC-8B40-84A7F5573BD2}" sibTransId="{E7C453EF-F28F-49B2-A644-BE32FA87F8F3}"/>
    <dgm:cxn modelId="{F4CE3A22-F265-40ED-B6B9-77E903CEA02A}" srcId="{DE28F771-B9B8-4D01-B242-0E4E76133B5D}" destId="{A8EB903C-4050-4A02-AEF7-ACBF5C13AAFB}" srcOrd="0" destOrd="0" parTransId="{35E5A6DD-4984-4E08-AEEB-4E03EA456C6E}" sibTransId="{B18F11F8-DD34-4A59-BB0A-008B7F01ACCE}"/>
    <dgm:cxn modelId="{158E612F-A4CA-8D40-A447-7FF6492CC7A6}" srcId="{DE28F771-B9B8-4D01-B242-0E4E76133B5D}" destId="{B23864A8-EE08-D44C-9CE4-A9B8277B8491}" srcOrd="5" destOrd="0" parTransId="{A6400C88-D1B8-C74D-9427-E7EE62766C58}" sibTransId="{1080EDBF-71CB-9549-BC48-4FE4EE3552C0}"/>
    <dgm:cxn modelId="{AE89B438-B614-1E46-A39F-3518D31ECCD1}" type="presOf" srcId="{FFFDCB06-5363-4B74-BF84-28BA5C7AC95B}" destId="{D89451A1-8EE1-2A42-ADA2-E6EEBD1613B3}" srcOrd="0" destOrd="0" presId="urn:microsoft.com/office/officeart/2008/layout/LinedList"/>
    <dgm:cxn modelId="{49C2623D-D39C-6E4F-A4CD-5D2D9F18AAFD}" type="presOf" srcId="{DE28F771-B9B8-4D01-B242-0E4E76133B5D}" destId="{830768E8-5EEE-6441-B151-4996D0552F35}" srcOrd="0" destOrd="0" presId="urn:microsoft.com/office/officeart/2008/layout/LinedList"/>
    <dgm:cxn modelId="{5E708240-9213-EB4F-A1FF-65B2B05C59DF}" type="presOf" srcId="{30CAC136-E681-4D43-85D8-C81DA2346CA3}" destId="{C505D0A2-A863-B64E-8725-E864C6A26039}" srcOrd="0" destOrd="0" presId="urn:microsoft.com/office/officeart/2008/layout/LinedList"/>
    <dgm:cxn modelId="{7AD1254A-7135-2346-BF90-F04F790144DF}" type="presOf" srcId="{F47138B8-3C04-4B50-8094-7EE70713AB9B}" destId="{CC7DBE8E-6803-EA4D-984C-D20EA7F9D414}" srcOrd="0" destOrd="0" presId="urn:microsoft.com/office/officeart/2008/layout/LinedList"/>
    <dgm:cxn modelId="{4C9B3F4D-BE67-4B47-B501-9B60647BC0AA}" type="presOf" srcId="{AB7482ED-C4B7-40EA-A444-24D56E86884A}" destId="{BCB5036E-2C44-4742-B1A0-3086633B2AB4}" srcOrd="0" destOrd="0" presId="urn:microsoft.com/office/officeart/2008/layout/LinedList"/>
    <dgm:cxn modelId="{884E6655-C472-E643-9FFB-8E73EBC99D61}" type="presOf" srcId="{B23864A8-EE08-D44C-9CE4-A9B8277B8491}" destId="{0CBE3E55-FE17-BE42-B5F8-E0FEB22703A2}" srcOrd="0" destOrd="0" presId="urn:microsoft.com/office/officeart/2008/layout/LinedList"/>
    <dgm:cxn modelId="{57AF685D-933D-4FCD-AF48-4F90D9BA7398}" srcId="{DE28F771-B9B8-4D01-B242-0E4E76133B5D}" destId="{49605B1A-F6DA-416A-95BD-C44110225622}" srcOrd="3" destOrd="0" parTransId="{291C5FA7-4B20-4560-ABF2-A648361891EA}" sibTransId="{A470A7B5-7842-43DD-A690-04D7272000D1}"/>
    <dgm:cxn modelId="{0B4BEB7A-2204-4870-97A1-56AE889EE4DE}" srcId="{DE28F771-B9B8-4D01-B242-0E4E76133B5D}" destId="{AB7482ED-C4B7-40EA-A444-24D56E86884A}" srcOrd="2" destOrd="0" parTransId="{F750C1DF-2312-47AE-93C7-4A0EA2D504A2}" sibTransId="{B34462DB-B8BD-4765-BB70-96DA2F7C4FA3}"/>
    <dgm:cxn modelId="{719372B3-54C4-40ED-818A-EED97569EAF0}" srcId="{DE28F771-B9B8-4D01-B242-0E4E76133B5D}" destId="{FFFDCB06-5363-4B74-BF84-28BA5C7AC95B}" srcOrd="6" destOrd="0" parTransId="{1750FBDA-37DA-499A-83CC-84B16DF075A8}" sibTransId="{D2390AF6-7F3F-4B2F-9547-E32FAF96D34D}"/>
    <dgm:cxn modelId="{A2527FD1-C63C-0947-9DF6-A592CC7ED65D}" type="presOf" srcId="{49605B1A-F6DA-416A-95BD-C44110225622}" destId="{FF3513C8-7EA6-B145-83C6-84946C44F0E3}" srcOrd="0" destOrd="0" presId="urn:microsoft.com/office/officeart/2008/layout/LinedList"/>
    <dgm:cxn modelId="{8ECD63D3-7181-4F78-ABA2-E4AEE8978998}" srcId="{DE28F771-B9B8-4D01-B242-0E4E76133B5D}" destId="{F47138B8-3C04-4B50-8094-7EE70713AB9B}" srcOrd="4" destOrd="0" parTransId="{C7B3FEF5-2065-4726-A040-19B5A07E6CB6}" sibTransId="{BC485002-170D-45F0-8427-795A7666E720}"/>
    <dgm:cxn modelId="{AE0328F9-B634-B14B-80D9-1F11CE6B8A20}" type="presOf" srcId="{A8EB903C-4050-4A02-AEF7-ACBF5C13AAFB}" destId="{11AC213B-1398-9345-A7B6-1ED5AF13B69E}" srcOrd="0" destOrd="0" presId="urn:microsoft.com/office/officeart/2008/layout/LinedList"/>
    <dgm:cxn modelId="{27D15A61-77D1-E04A-B2F8-0B79880423C1}" type="presParOf" srcId="{830768E8-5EEE-6441-B151-4996D0552F35}" destId="{5B016B6B-52AC-FF4C-99A0-04CADC11DD9F}" srcOrd="0" destOrd="0" presId="urn:microsoft.com/office/officeart/2008/layout/LinedList"/>
    <dgm:cxn modelId="{641994E8-D4AD-AA4B-AE7F-2A40A8E27362}" type="presParOf" srcId="{830768E8-5EEE-6441-B151-4996D0552F35}" destId="{4361BFC3-87C8-EE4C-8706-236207AE60F3}" srcOrd="1" destOrd="0" presId="urn:microsoft.com/office/officeart/2008/layout/LinedList"/>
    <dgm:cxn modelId="{BA97A893-C95E-CA40-8913-8F7187BD8C99}" type="presParOf" srcId="{4361BFC3-87C8-EE4C-8706-236207AE60F3}" destId="{11AC213B-1398-9345-A7B6-1ED5AF13B69E}" srcOrd="0" destOrd="0" presId="urn:microsoft.com/office/officeart/2008/layout/LinedList"/>
    <dgm:cxn modelId="{BC9D4DA1-956D-E84B-BD9C-033491628D01}" type="presParOf" srcId="{4361BFC3-87C8-EE4C-8706-236207AE60F3}" destId="{33C9043C-BF86-9042-801A-B2F4A0502F92}" srcOrd="1" destOrd="0" presId="urn:microsoft.com/office/officeart/2008/layout/LinedList"/>
    <dgm:cxn modelId="{2A72E44A-B25A-7A48-8135-D62C41E9C1E8}" type="presParOf" srcId="{830768E8-5EEE-6441-B151-4996D0552F35}" destId="{B287DE68-99D4-F143-9207-8476200DCB08}" srcOrd="2" destOrd="0" presId="urn:microsoft.com/office/officeart/2008/layout/LinedList"/>
    <dgm:cxn modelId="{929B1565-16E4-E149-A2C4-F1737F13D644}" type="presParOf" srcId="{830768E8-5EEE-6441-B151-4996D0552F35}" destId="{04038C95-544E-6141-8AD9-15590730EEA6}" srcOrd="3" destOrd="0" presId="urn:microsoft.com/office/officeart/2008/layout/LinedList"/>
    <dgm:cxn modelId="{BED72C30-25AE-F74E-8F67-A386B0F0B8EA}" type="presParOf" srcId="{04038C95-544E-6141-8AD9-15590730EEA6}" destId="{C505D0A2-A863-B64E-8725-E864C6A26039}" srcOrd="0" destOrd="0" presId="urn:microsoft.com/office/officeart/2008/layout/LinedList"/>
    <dgm:cxn modelId="{749BB005-0079-E64D-B931-5B210100A761}" type="presParOf" srcId="{04038C95-544E-6141-8AD9-15590730EEA6}" destId="{F8BC339B-879F-B944-8B43-9F28AB207CCB}" srcOrd="1" destOrd="0" presId="urn:microsoft.com/office/officeart/2008/layout/LinedList"/>
    <dgm:cxn modelId="{244BA34B-3D15-4F41-9697-106D178768D7}" type="presParOf" srcId="{830768E8-5EEE-6441-B151-4996D0552F35}" destId="{7AFD02A2-608A-534E-9824-EEFBA7679502}" srcOrd="4" destOrd="0" presId="urn:microsoft.com/office/officeart/2008/layout/LinedList"/>
    <dgm:cxn modelId="{373180CA-8C7E-3A4C-8AFF-1D74AEACC0E1}" type="presParOf" srcId="{830768E8-5EEE-6441-B151-4996D0552F35}" destId="{0022B077-C189-D446-B05B-2E3A4ED5DC51}" srcOrd="5" destOrd="0" presId="urn:microsoft.com/office/officeart/2008/layout/LinedList"/>
    <dgm:cxn modelId="{319AF30D-407B-F743-9CF6-99E7499E660B}" type="presParOf" srcId="{0022B077-C189-D446-B05B-2E3A4ED5DC51}" destId="{BCB5036E-2C44-4742-B1A0-3086633B2AB4}" srcOrd="0" destOrd="0" presId="urn:microsoft.com/office/officeart/2008/layout/LinedList"/>
    <dgm:cxn modelId="{95668BED-787D-564F-B3C8-9AE0081EADE1}" type="presParOf" srcId="{0022B077-C189-D446-B05B-2E3A4ED5DC51}" destId="{3D01B456-7938-E244-8B29-B6C1119B7F9D}" srcOrd="1" destOrd="0" presId="urn:microsoft.com/office/officeart/2008/layout/LinedList"/>
    <dgm:cxn modelId="{F2E74CBC-E6E4-F349-A3A4-79688D2390A3}" type="presParOf" srcId="{830768E8-5EEE-6441-B151-4996D0552F35}" destId="{081C248F-F290-A046-8E63-CBD397D414B9}" srcOrd="6" destOrd="0" presId="urn:microsoft.com/office/officeart/2008/layout/LinedList"/>
    <dgm:cxn modelId="{148877FB-AF41-874D-A8BC-BAA55DE1B013}" type="presParOf" srcId="{830768E8-5EEE-6441-B151-4996D0552F35}" destId="{093951FA-5B31-AA4F-BCE7-2372AD0F553B}" srcOrd="7" destOrd="0" presId="urn:microsoft.com/office/officeart/2008/layout/LinedList"/>
    <dgm:cxn modelId="{3254AFD7-9A8B-8042-A0C8-FDD3362D63C1}" type="presParOf" srcId="{093951FA-5B31-AA4F-BCE7-2372AD0F553B}" destId="{FF3513C8-7EA6-B145-83C6-84946C44F0E3}" srcOrd="0" destOrd="0" presId="urn:microsoft.com/office/officeart/2008/layout/LinedList"/>
    <dgm:cxn modelId="{D68BEF38-216A-2742-81C0-49CC04B6533A}" type="presParOf" srcId="{093951FA-5B31-AA4F-BCE7-2372AD0F553B}" destId="{C906065E-AC0E-534E-949C-91017EA967AE}" srcOrd="1" destOrd="0" presId="urn:microsoft.com/office/officeart/2008/layout/LinedList"/>
    <dgm:cxn modelId="{1F5769DF-4D4A-9A4B-B2FB-1372F6118269}" type="presParOf" srcId="{830768E8-5EEE-6441-B151-4996D0552F35}" destId="{6FBFEB1B-AA70-5448-A137-0CC5AB9FE397}" srcOrd="8" destOrd="0" presId="urn:microsoft.com/office/officeart/2008/layout/LinedList"/>
    <dgm:cxn modelId="{A52FA957-B64D-D04F-9F15-9413DF997482}" type="presParOf" srcId="{830768E8-5EEE-6441-B151-4996D0552F35}" destId="{EE24B9FF-CC10-3641-BBEF-5313D10332DA}" srcOrd="9" destOrd="0" presId="urn:microsoft.com/office/officeart/2008/layout/LinedList"/>
    <dgm:cxn modelId="{6554D039-3219-054B-A01D-4D3BB6F5D833}" type="presParOf" srcId="{EE24B9FF-CC10-3641-BBEF-5313D10332DA}" destId="{CC7DBE8E-6803-EA4D-984C-D20EA7F9D414}" srcOrd="0" destOrd="0" presId="urn:microsoft.com/office/officeart/2008/layout/LinedList"/>
    <dgm:cxn modelId="{B462D1C6-CFC7-CA4B-8495-6E0CB4694681}" type="presParOf" srcId="{EE24B9FF-CC10-3641-BBEF-5313D10332DA}" destId="{D47BA617-2417-644E-B2C5-52C9172348F8}" srcOrd="1" destOrd="0" presId="urn:microsoft.com/office/officeart/2008/layout/LinedList"/>
    <dgm:cxn modelId="{20C8F5A8-6ABC-6A44-855A-A443306F678F}" type="presParOf" srcId="{830768E8-5EEE-6441-B151-4996D0552F35}" destId="{3DA2A5B6-D2A4-F44B-B01F-FE7D70779D79}" srcOrd="10" destOrd="0" presId="urn:microsoft.com/office/officeart/2008/layout/LinedList"/>
    <dgm:cxn modelId="{484C12E4-266B-6C42-8AC6-6BBF85C7D259}" type="presParOf" srcId="{830768E8-5EEE-6441-B151-4996D0552F35}" destId="{2F96F03C-4079-D447-9C8E-1DD0580E63BD}" srcOrd="11" destOrd="0" presId="urn:microsoft.com/office/officeart/2008/layout/LinedList"/>
    <dgm:cxn modelId="{2001BDF1-BB2B-6E48-84DB-6D45F38F798E}" type="presParOf" srcId="{2F96F03C-4079-D447-9C8E-1DD0580E63BD}" destId="{0CBE3E55-FE17-BE42-B5F8-E0FEB22703A2}" srcOrd="0" destOrd="0" presId="urn:microsoft.com/office/officeart/2008/layout/LinedList"/>
    <dgm:cxn modelId="{667EC940-BB2B-C347-ADD0-5CBF5F1FDCDC}" type="presParOf" srcId="{2F96F03C-4079-D447-9C8E-1DD0580E63BD}" destId="{9D00EE95-CB46-F945-87D2-1BEB36FB5D0B}" srcOrd="1" destOrd="0" presId="urn:microsoft.com/office/officeart/2008/layout/LinedList"/>
    <dgm:cxn modelId="{3FE7513D-0E8E-A44E-852A-BBB8041FF7C6}" type="presParOf" srcId="{830768E8-5EEE-6441-B151-4996D0552F35}" destId="{56552C87-1A47-544F-89FC-D9F023089FB6}" srcOrd="12" destOrd="0" presId="urn:microsoft.com/office/officeart/2008/layout/LinedList"/>
    <dgm:cxn modelId="{07BA5038-8A4D-934B-96BD-9DA73C90E89D}" type="presParOf" srcId="{830768E8-5EEE-6441-B151-4996D0552F35}" destId="{2E2B584D-4637-9D4B-A2D8-11BC0ECCF5E0}" srcOrd="13" destOrd="0" presId="urn:microsoft.com/office/officeart/2008/layout/LinedList"/>
    <dgm:cxn modelId="{A8C4EF60-4DB5-4E4B-AF9E-22B16DA7805A}" type="presParOf" srcId="{2E2B584D-4637-9D4B-A2D8-11BC0ECCF5E0}" destId="{D89451A1-8EE1-2A42-ADA2-E6EEBD1613B3}" srcOrd="0" destOrd="0" presId="urn:microsoft.com/office/officeart/2008/layout/LinedList"/>
    <dgm:cxn modelId="{861CDA06-C115-8947-B60D-5D4D28DF8899}" type="presParOf" srcId="{2E2B584D-4637-9D4B-A2D8-11BC0ECCF5E0}" destId="{FB3CE334-99A5-2543-B4CC-4BBF1F97DA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B132D-256D-9047-93FF-EAB3A5044AAD}" type="doc">
      <dgm:prSet loTypeId="urn:microsoft.com/office/officeart/2005/8/layout/process2" loCatId="" qsTypeId="urn:microsoft.com/office/officeart/2005/8/quickstyle/simple2" qsCatId="simple" csTypeId="urn:microsoft.com/office/officeart/2005/8/colors/accent4_2" csCatId="accent4" phldr="1"/>
      <dgm:spPr/>
    </dgm:pt>
    <dgm:pt modelId="{A6D34722-DB39-3F48-9C0D-7F3C73CF04DA}">
      <dgm:prSet/>
      <dgm:spPr/>
      <dgm:t>
        <a:bodyPr/>
        <a:lstStyle/>
        <a:p>
          <a:r>
            <a:rPr lang="en-US" dirty="0"/>
            <a:t>Degrade GNN performance</a:t>
          </a:r>
        </a:p>
        <a:p>
          <a:r>
            <a:rPr lang="en-US" dirty="0">
              <a:effectLst/>
            </a:rPr>
            <a:t>Privacy and security risks</a:t>
          </a:r>
          <a:endParaRPr lang="en-US" dirty="0"/>
        </a:p>
      </dgm:t>
    </dgm:pt>
    <dgm:pt modelId="{6646F2F4-670F-6547-83B8-C3AD8DA00CBC}" type="parTrans" cxnId="{2EFFBAD6-DD76-E94E-862E-D43D09E0B04D}">
      <dgm:prSet/>
      <dgm:spPr/>
      <dgm:t>
        <a:bodyPr/>
        <a:lstStyle/>
        <a:p>
          <a:endParaRPr lang="en-US"/>
        </a:p>
      </dgm:t>
    </dgm:pt>
    <dgm:pt modelId="{EFD4DDB3-9EE8-A84F-87A0-8E15B5C72A61}" type="sibTrans" cxnId="{2EFFBAD6-DD76-E94E-862E-D43D09E0B04D}">
      <dgm:prSet/>
      <dgm:spPr/>
      <dgm:t>
        <a:bodyPr/>
        <a:lstStyle/>
        <a:p>
          <a:endParaRPr lang="en-US"/>
        </a:p>
      </dgm:t>
    </dgm:pt>
    <dgm:pt modelId="{5F27949D-75CD-B745-8B61-B8CDA9B3CB50}">
      <dgm:prSet/>
      <dgm:spPr/>
      <dgm:t>
        <a:bodyPr/>
        <a:lstStyle/>
        <a:p>
          <a:r>
            <a:rPr lang="en-US" dirty="0">
              <a:effectLst/>
            </a:rPr>
            <a:t>GNNs are vulnerable to adversarial attacks </a:t>
          </a:r>
        </a:p>
      </dgm:t>
    </dgm:pt>
    <dgm:pt modelId="{B386EA47-9AF9-1149-8537-4A959CC4DFBC}" type="sibTrans" cxnId="{94007E34-FFD3-2448-9576-A035844C2072}">
      <dgm:prSet/>
      <dgm:spPr/>
      <dgm:t>
        <a:bodyPr/>
        <a:lstStyle/>
        <a:p>
          <a:endParaRPr lang="en-US"/>
        </a:p>
      </dgm:t>
    </dgm:pt>
    <dgm:pt modelId="{7D1A8CF5-5C06-D640-BFDE-3046BE33EF49}" type="parTrans" cxnId="{94007E34-FFD3-2448-9576-A035844C2072}">
      <dgm:prSet/>
      <dgm:spPr/>
      <dgm:t>
        <a:bodyPr/>
        <a:lstStyle/>
        <a:p>
          <a:endParaRPr lang="en-US"/>
        </a:p>
      </dgm:t>
    </dgm:pt>
    <dgm:pt modelId="{BACDAB6E-4AC8-2D4F-B643-8A8B05FBBC3B}" type="pres">
      <dgm:prSet presAssocID="{048B132D-256D-9047-93FF-EAB3A5044AAD}" presName="linearFlow" presStyleCnt="0">
        <dgm:presLayoutVars>
          <dgm:resizeHandles val="exact"/>
        </dgm:presLayoutVars>
      </dgm:prSet>
      <dgm:spPr/>
    </dgm:pt>
    <dgm:pt modelId="{25E0BB39-4872-6345-9C62-ED8094944174}" type="pres">
      <dgm:prSet presAssocID="{5F27949D-75CD-B745-8B61-B8CDA9B3CB50}" presName="node" presStyleLbl="node1" presStyleIdx="0" presStyleCnt="2" custScaleX="189371">
        <dgm:presLayoutVars>
          <dgm:bulletEnabled val="1"/>
        </dgm:presLayoutVars>
      </dgm:prSet>
      <dgm:spPr/>
    </dgm:pt>
    <dgm:pt modelId="{29FB370D-CB45-3641-9A64-1B8620B84FAB}" type="pres">
      <dgm:prSet presAssocID="{B386EA47-9AF9-1149-8537-4A959CC4DFBC}" presName="sibTrans" presStyleLbl="sibTrans2D1" presStyleIdx="0" presStyleCnt="1"/>
      <dgm:spPr/>
    </dgm:pt>
    <dgm:pt modelId="{08FF5F41-934C-B748-B5F0-944082C24C37}" type="pres">
      <dgm:prSet presAssocID="{B386EA47-9AF9-1149-8537-4A959CC4DFBC}" presName="connectorText" presStyleLbl="sibTrans2D1" presStyleIdx="0" presStyleCnt="1"/>
      <dgm:spPr/>
    </dgm:pt>
    <dgm:pt modelId="{33F59511-EA8E-C749-A53A-C88CE7ED50B6}" type="pres">
      <dgm:prSet presAssocID="{A6D34722-DB39-3F48-9C0D-7F3C73CF04DA}" presName="node" presStyleLbl="node1" presStyleIdx="1" presStyleCnt="2" custScaleX="189127">
        <dgm:presLayoutVars>
          <dgm:bulletEnabled val="1"/>
        </dgm:presLayoutVars>
      </dgm:prSet>
      <dgm:spPr/>
    </dgm:pt>
  </dgm:ptLst>
  <dgm:cxnLst>
    <dgm:cxn modelId="{94007E34-FFD3-2448-9576-A035844C2072}" srcId="{048B132D-256D-9047-93FF-EAB3A5044AAD}" destId="{5F27949D-75CD-B745-8B61-B8CDA9B3CB50}" srcOrd="0" destOrd="0" parTransId="{7D1A8CF5-5C06-D640-BFDE-3046BE33EF49}" sibTransId="{B386EA47-9AF9-1149-8537-4A959CC4DFBC}"/>
    <dgm:cxn modelId="{5DC47D81-46C0-2A45-A5EE-2C0F5157E673}" type="presOf" srcId="{B386EA47-9AF9-1149-8537-4A959CC4DFBC}" destId="{08FF5F41-934C-B748-B5F0-944082C24C37}" srcOrd="1" destOrd="0" presId="urn:microsoft.com/office/officeart/2005/8/layout/process2"/>
    <dgm:cxn modelId="{35CAC193-16E9-2D47-ABC4-ED01B463A8CA}" type="presOf" srcId="{048B132D-256D-9047-93FF-EAB3A5044AAD}" destId="{BACDAB6E-4AC8-2D4F-B643-8A8B05FBBC3B}" srcOrd="0" destOrd="0" presId="urn:microsoft.com/office/officeart/2005/8/layout/process2"/>
    <dgm:cxn modelId="{5874309E-4B3C-4B46-A109-C6252B931643}" type="presOf" srcId="{B386EA47-9AF9-1149-8537-4A959CC4DFBC}" destId="{29FB370D-CB45-3641-9A64-1B8620B84FAB}" srcOrd="0" destOrd="0" presId="urn:microsoft.com/office/officeart/2005/8/layout/process2"/>
    <dgm:cxn modelId="{4A58D9CA-C0B2-4547-8868-7E28D772C344}" type="presOf" srcId="{5F27949D-75CD-B745-8B61-B8CDA9B3CB50}" destId="{25E0BB39-4872-6345-9C62-ED8094944174}" srcOrd="0" destOrd="0" presId="urn:microsoft.com/office/officeart/2005/8/layout/process2"/>
    <dgm:cxn modelId="{2EFFBAD6-DD76-E94E-862E-D43D09E0B04D}" srcId="{048B132D-256D-9047-93FF-EAB3A5044AAD}" destId="{A6D34722-DB39-3F48-9C0D-7F3C73CF04DA}" srcOrd="1" destOrd="0" parTransId="{6646F2F4-670F-6547-83B8-C3AD8DA00CBC}" sibTransId="{EFD4DDB3-9EE8-A84F-87A0-8E15B5C72A61}"/>
    <dgm:cxn modelId="{7B264EE8-22FC-6647-A819-DB9A34ECAD95}" type="presOf" srcId="{A6D34722-DB39-3F48-9C0D-7F3C73CF04DA}" destId="{33F59511-EA8E-C749-A53A-C88CE7ED50B6}" srcOrd="0" destOrd="0" presId="urn:microsoft.com/office/officeart/2005/8/layout/process2"/>
    <dgm:cxn modelId="{6FB8BB80-E3BA-B34D-9C05-7D473C29F7ED}" type="presParOf" srcId="{BACDAB6E-4AC8-2D4F-B643-8A8B05FBBC3B}" destId="{25E0BB39-4872-6345-9C62-ED8094944174}" srcOrd="0" destOrd="0" presId="urn:microsoft.com/office/officeart/2005/8/layout/process2"/>
    <dgm:cxn modelId="{59ACAB40-5A0F-2D49-BC43-F846EA56BA56}" type="presParOf" srcId="{BACDAB6E-4AC8-2D4F-B643-8A8B05FBBC3B}" destId="{29FB370D-CB45-3641-9A64-1B8620B84FAB}" srcOrd="1" destOrd="0" presId="urn:microsoft.com/office/officeart/2005/8/layout/process2"/>
    <dgm:cxn modelId="{53381D64-5346-874D-98FB-629E7DA25B07}" type="presParOf" srcId="{29FB370D-CB45-3641-9A64-1B8620B84FAB}" destId="{08FF5F41-934C-B748-B5F0-944082C24C37}" srcOrd="0" destOrd="0" presId="urn:microsoft.com/office/officeart/2005/8/layout/process2"/>
    <dgm:cxn modelId="{9018CC9C-8CD4-844B-B893-4D99C2C0498F}" type="presParOf" srcId="{BACDAB6E-4AC8-2D4F-B643-8A8B05FBBC3B}" destId="{33F59511-EA8E-C749-A53A-C88CE7ED50B6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7A9346-1AA3-49A4-9392-83A049FF53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3F24A-E0B9-4568-9655-E7413173DFA9}">
      <dgm:prSet custT="1"/>
      <dgm:spPr/>
      <dgm:t>
        <a:bodyPr/>
        <a:lstStyle/>
        <a:p>
          <a:r>
            <a:rPr lang="en-US" sz="2200" dirty="0"/>
            <a:t>Classification task</a:t>
          </a:r>
        </a:p>
      </dgm:t>
    </dgm:pt>
    <dgm:pt modelId="{B3BCA471-C670-41B0-A1B7-3E0514907548}" type="parTrans" cxnId="{343E9FB1-1408-4A81-95C0-9856FF11CF3B}">
      <dgm:prSet/>
      <dgm:spPr/>
      <dgm:t>
        <a:bodyPr/>
        <a:lstStyle/>
        <a:p>
          <a:endParaRPr lang="en-US"/>
        </a:p>
      </dgm:t>
    </dgm:pt>
    <dgm:pt modelId="{EF3F9E58-5058-4B65-8447-63CBC32D2C41}" type="sibTrans" cxnId="{343E9FB1-1408-4A81-95C0-9856FF11CF3B}">
      <dgm:prSet/>
      <dgm:spPr/>
      <dgm:t>
        <a:bodyPr/>
        <a:lstStyle/>
        <a:p>
          <a:endParaRPr lang="en-US"/>
        </a:p>
      </dgm:t>
    </dgm:pt>
    <dgm:pt modelId="{B1A8E1A2-3A54-46F0-A58F-435A0F6692A7}">
      <dgm:prSet custT="1"/>
      <dgm:spPr/>
      <dgm:t>
        <a:bodyPr/>
        <a:lstStyle/>
        <a:p>
          <a:r>
            <a:rPr lang="en-US" sz="2000" dirty="0">
              <a:solidFill>
                <a:srgbClr val="141413"/>
              </a:solidFill>
              <a:effectLst/>
              <a:latin typeface="+mn-lt"/>
            </a:rPr>
            <a:t>Node: Consistent improvement and more stable performance</a:t>
          </a:r>
          <a:endParaRPr lang="en-US" sz="2000" dirty="0">
            <a:latin typeface="+mn-lt"/>
          </a:endParaRPr>
        </a:p>
      </dgm:t>
    </dgm:pt>
    <dgm:pt modelId="{409DBFB9-5654-47FE-8E45-CA30471C978D}" type="parTrans" cxnId="{72EF10E8-BFE2-41AC-A41B-5553334DE1F0}">
      <dgm:prSet/>
      <dgm:spPr/>
      <dgm:t>
        <a:bodyPr/>
        <a:lstStyle/>
        <a:p>
          <a:endParaRPr lang="en-US"/>
        </a:p>
      </dgm:t>
    </dgm:pt>
    <dgm:pt modelId="{2DAD135B-7180-4DDA-A4E1-45831FD92941}" type="sibTrans" cxnId="{72EF10E8-BFE2-41AC-A41B-5553334DE1F0}">
      <dgm:prSet/>
      <dgm:spPr/>
      <dgm:t>
        <a:bodyPr/>
        <a:lstStyle/>
        <a:p>
          <a:endParaRPr lang="en-US"/>
        </a:p>
      </dgm:t>
    </dgm:pt>
    <dgm:pt modelId="{E74CC6DF-72E5-4D35-A134-E6FB0FDF3B7D}">
      <dgm:prSet custT="1"/>
      <dgm:spPr/>
      <dgm:t>
        <a:bodyPr/>
        <a:lstStyle/>
        <a:p>
          <a:r>
            <a:rPr lang="en-US" sz="2200" dirty="0"/>
            <a:t>Result under attack</a:t>
          </a:r>
        </a:p>
      </dgm:t>
    </dgm:pt>
    <dgm:pt modelId="{04DA4425-7877-48CC-8DC7-CC5548D7ECBA}" type="parTrans" cxnId="{F68B5B90-BE8A-4DEA-B5E2-E37731A9A936}">
      <dgm:prSet/>
      <dgm:spPr/>
      <dgm:t>
        <a:bodyPr/>
        <a:lstStyle/>
        <a:p>
          <a:endParaRPr lang="en-US"/>
        </a:p>
      </dgm:t>
    </dgm:pt>
    <dgm:pt modelId="{EAF4766D-19E0-4346-9476-CD5B65802F3A}" type="sibTrans" cxnId="{F68B5B90-BE8A-4DEA-B5E2-E37731A9A936}">
      <dgm:prSet/>
      <dgm:spPr/>
      <dgm:t>
        <a:bodyPr/>
        <a:lstStyle/>
        <a:p>
          <a:endParaRPr lang="en-US"/>
        </a:p>
      </dgm:t>
    </dgm:pt>
    <dgm:pt modelId="{36CA8C13-703E-4CB6-979F-8C7318046022}">
      <dgm:prSet custT="1"/>
      <dgm:spPr/>
      <dgm:t>
        <a:bodyPr/>
        <a:lstStyle/>
        <a:p>
          <a:r>
            <a:rPr lang="en-US" sz="2000" dirty="0">
              <a:solidFill>
                <a:srgbClr val="141413"/>
              </a:solidFill>
              <a:latin typeface="+mn-lt"/>
            </a:rPr>
            <a:t>M</a:t>
          </a:r>
          <a:r>
            <a:rPr lang="en-US" sz="2000" dirty="0">
              <a:solidFill>
                <a:srgbClr val="141413"/>
              </a:solidFill>
              <a:effectLst/>
              <a:latin typeface="+mn-lt"/>
            </a:rPr>
            <a:t>ore robust than the previous graph contrastive learning methods under an adversarial attack (</a:t>
          </a:r>
          <a:r>
            <a:rPr lang="en-US" sz="2000" dirty="0" err="1">
              <a:solidFill>
                <a:srgbClr val="141413"/>
              </a:solidFill>
              <a:effectLst/>
              <a:latin typeface="+mn-lt"/>
            </a:rPr>
            <a:t>Metattack</a:t>
          </a:r>
          <a:r>
            <a:rPr lang="en-US" sz="2000" dirty="0">
              <a:solidFill>
                <a:srgbClr val="141413"/>
              </a:solidFill>
              <a:effectLst/>
              <a:latin typeface="+mn-lt"/>
            </a:rPr>
            <a:t>)</a:t>
          </a:r>
          <a:endParaRPr lang="en-US" sz="2000" dirty="0">
            <a:latin typeface="+mn-lt"/>
          </a:endParaRPr>
        </a:p>
      </dgm:t>
    </dgm:pt>
    <dgm:pt modelId="{D7CFE5BF-FE61-4D0A-94DD-D89DD9EAF41B}" type="parTrans" cxnId="{95EEA305-760A-4C76-8BC2-8A46B6422ABB}">
      <dgm:prSet/>
      <dgm:spPr/>
      <dgm:t>
        <a:bodyPr/>
        <a:lstStyle/>
        <a:p>
          <a:endParaRPr lang="en-US"/>
        </a:p>
      </dgm:t>
    </dgm:pt>
    <dgm:pt modelId="{93867F07-0A9C-41BB-88BA-59E92C5042DD}" type="sibTrans" cxnId="{95EEA305-760A-4C76-8BC2-8A46B6422ABB}">
      <dgm:prSet/>
      <dgm:spPr/>
      <dgm:t>
        <a:bodyPr/>
        <a:lstStyle/>
        <a:p>
          <a:endParaRPr lang="en-US"/>
        </a:p>
      </dgm:t>
    </dgm:pt>
    <dgm:pt modelId="{D0E42C0E-D93D-0140-B29D-8FD89CF3B935}">
      <dgm:prSet custT="1"/>
      <dgm:spPr/>
      <dgm:t>
        <a:bodyPr/>
        <a:lstStyle/>
        <a:p>
          <a:r>
            <a:rPr lang="en-US" sz="2000" dirty="0">
              <a:solidFill>
                <a:srgbClr val="141413"/>
              </a:solidFill>
              <a:latin typeface="+mn-lt"/>
            </a:rPr>
            <a:t>Graph: Stronger performance</a:t>
          </a:r>
        </a:p>
      </dgm:t>
    </dgm:pt>
    <dgm:pt modelId="{5426291B-17F6-2D44-ADC8-783BD77F9F1C}" type="parTrans" cxnId="{49D7F929-CDC0-BE4F-8FD2-C8FF06607924}">
      <dgm:prSet/>
      <dgm:spPr/>
      <dgm:t>
        <a:bodyPr/>
        <a:lstStyle/>
        <a:p>
          <a:endParaRPr lang="en-US"/>
        </a:p>
      </dgm:t>
    </dgm:pt>
    <dgm:pt modelId="{89910966-529C-4A48-AF11-95EE076015C1}" type="sibTrans" cxnId="{49D7F929-CDC0-BE4F-8FD2-C8FF06607924}">
      <dgm:prSet/>
      <dgm:spPr/>
      <dgm:t>
        <a:bodyPr/>
        <a:lstStyle/>
        <a:p>
          <a:endParaRPr lang="en-US"/>
        </a:p>
      </dgm:t>
    </dgm:pt>
    <dgm:pt modelId="{B792D327-26D9-6C4E-8D71-1A5E2C90A691}">
      <dgm:prSet custT="1"/>
      <dgm:spPr/>
      <dgm:t>
        <a:bodyPr/>
        <a:lstStyle/>
        <a:p>
          <a:r>
            <a:rPr lang="en-US" sz="2000" dirty="0">
              <a:solidFill>
                <a:srgbClr val="141413"/>
              </a:solidFill>
              <a:effectLst/>
              <a:latin typeface="+mn-lt"/>
            </a:rPr>
            <a:t>ARIEL has a better data augmentation strategy</a:t>
          </a:r>
          <a:endParaRPr lang="en-US" sz="2000" dirty="0">
            <a:latin typeface="+mn-lt"/>
          </a:endParaRPr>
        </a:p>
      </dgm:t>
    </dgm:pt>
    <dgm:pt modelId="{8FDDA718-B1C7-0043-BDC6-0C562E6FA2BD}" type="parTrans" cxnId="{348E3AB9-7D04-AD49-AD27-904AB8D264F1}">
      <dgm:prSet/>
      <dgm:spPr/>
      <dgm:t>
        <a:bodyPr/>
        <a:lstStyle/>
        <a:p>
          <a:endParaRPr lang="en-US"/>
        </a:p>
      </dgm:t>
    </dgm:pt>
    <dgm:pt modelId="{647F8F77-D699-EE4A-8FCE-1A9A99FCEF80}" type="sibTrans" cxnId="{348E3AB9-7D04-AD49-AD27-904AB8D264F1}">
      <dgm:prSet/>
      <dgm:spPr/>
      <dgm:t>
        <a:bodyPr/>
        <a:lstStyle/>
        <a:p>
          <a:endParaRPr lang="en-US"/>
        </a:p>
      </dgm:t>
    </dgm:pt>
    <dgm:pt modelId="{DB907E24-113A-D749-9733-710A2A600FE8}" type="pres">
      <dgm:prSet presAssocID="{387A9346-1AA3-49A4-9392-83A049FF53A2}" presName="linear" presStyleCnt="0">
        <dgm:presLayoutVars>
          <dgm:animLvl val="lvl"/>
          <dgm:resizeHandles val="exact"/>
        </dgm:presLayoutVars>
      </dgm:prSet>
      <dgm:spPr/>
    </dgm:pt>
    <dgm:pt modelId="{8D3C7641-40FF-7647-86BB-AD6D01BF8C6B}" type="pres">
      <dgm:prSet presAssocID="{36A3F24A-E0B9-4568-9655-E7413173DFA9}" presName="parentText" presStyleLbl="node1" presStyleIdx="0" presStyleCnt="2" custLinFactNeighborY="-22407">
        <dgm:presLayoutVars>
          <dgm:chMax val="0"/>
          <dgm:bulletEnabled val="1"/>
        </dgm:presLayoutVars>
      </dgm:prSet>
      <dgm:spPr/>
    </dgm:pt>
    <dgm:pt modelId="{4C41DFEC-E7A8-7A43-BBE2-79F5AE47C534}" type="pres">
      <dgm:prSet presAssocID="{36A3F24A-E0B9-4568-9655-E7413173DFA9}" presName="childText" presStyleLbl="revTx" presStyleIdx="0" presStyleCnt="2">
        <dgm:presLayoutVars>
          <dgm:bulletEnabled val="1"/>
        </dgm:presLayoutVars>
      </dgm:prSet>
      <dgm:spPr/>
    </dgm:pt>
    <dgm:pt modelId="{B399852B-78AD-0140-A784-5435BE6E7D0C}" type="pres">
      <dgm:prSet presAssocID="{E74CC6DF-72E5-4D35-A134-E6FB0FDF3B7D}" presName="parentText" presStyleLbl="node1" presStyleIdx="1" presStyleCnt="2" custLinFactNeighborX="-20984" custLinFactNeighborY="3761">
        <dgm:presLayoutVars>
          <dgm:chMax val="0"/>
          <dgm:bulletEnabled val="1"/>
        </dgm:presLayoutVars>
      </dgm:prSet>
      <dgm:spPr/>
    </dgm:pt>
    <dgm:pt modelId="{02C45E93-18CF-BD48-99EA-9145C8BBFE7C}" type="pres">
      <dgm:prSet presAssocID="{E74CC6DF-72E5-4D35-A134-E6FB0FDF3B7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5EEA305-760A-4C76-8BC2-8A46B6422ABB}" srcId="{E74CC6DF-72E5-4D35-A134-E6FB0FDF3B7D}" destId="{36CA8C13-703E-4CB6-979F-8C7318046022}" srcOrd="0" destOrd="0" parTransId="{D7CFE5BF-FE61-4D0A-94DD-D89DD9EAF41B}" sibTransId="{93867F07-0A9C-41BB-88BA-59E92C5042DD}"/>
    <dgm:cxn modelId="{BFFB2A14-77CB-CB48-A5A9-1F93E2931DD2}" type="presOf" srcId="{B792D327-26D9-6C4E-8D71-1A5E2C90A691}" destId="{4C41DFEC-E7A8-7A43-BBE2-79F5AE47C534}" srcOrd="0" destOrd="2" presId="urn:microsoft.com/office/officeart/2005/8/layout/vList2"/>
    <dgm:cxn modelId="{49D7F929-CDC0-BE4F-8FD2-C8FF06607924}" srcId="{36A3F24A-E0B9-4568-9655-E7413173DFA9}" destId="{D0E42C0E-D93D-0140-B29D-8FD89CF3B935}" srcOrd="1" destOrd="0" parTransId="{5426291B-17F6-2D44-ADC8-783BD77F9F1C}" sibTransId="{89910966-529C-4A48-AF11-95EE076015C1}"/>
    <dgm:cxn modelId="{AD0F6D2B-853C-474A-8289-192126F71828}" type="presOf" srcId="{E74CC6DF-72E5-4D35-A134-E6FB0FDF3B7D}" destId="{B399852B-78AD-0140-A784-5435BE6E7D0C}" srcOrd="0" destOrd="0" presId="urn:microsoft.com/office/officeart/2005/8/layout/vList2"/>
    <dgm:cxn modelId="{37600058-533B-7F4A-8FEC-F5A905DB0A6C}" type="presOf" srcId="{36A3F24A-E0B9-4568-9655-E7413173DFA9}" destId="{8D3C7641-40FF-7647-86BB-AD6D01BF8C6B}" srcOrd="0" destOrd="0" presId="urn:microsoft.com/office/officeart/2005/8/layout/vList2"/>
    <dgm:cxn modelId="{BB886B70-541B-D341-A9B5-1E02740524AA}" type="presOf" srcId="{387A9346-1AA3-49A4-9392-83A049FF53A2}" destId="{DB907E24-113A-D749-9733-710A2A600FE8}" srcOrd="0" destOrd="0" presId="urn:microsoft.com/office/officeart/2005/8/layout/vList2"/>
    <dgm:cxn modelId="{99057976-E9D9-FD4D-8DFC-F3780BE401EB}" type="presOf" srcId="{B1A8E1A2-3A54-46F0-A58F-435A0F6692A7}" destId="{4C41DFEC-E7A8-7A43-BBE2-79F5AE47C534}" srcOrd="0" destOrd="0" presId="urn:microsoft.com/office/officeart/2005/8/layout/vList2"/>
    <dgm:cxn modelId="{F68B5B90-BE8A-4DEA-B5E2-E37731A9A936}" srcId="{387A9346-1AA3-49A4-9392-83A049FF53A2}" destId="{E74CC6DF-72E5-4D35-A134-E6FB0FDF3B7D}" srcOrd="1" destOrd="0" parTransId="{04DA4425-7877-48CC-8DC7-CC5548D7ECBA}" sibTransId="{EAF4766D-19E0-4346-9476-CD5B65802F3A}"/>
    <dgm:cxn modelId="{E63C4A93-7246-594D-B6AA-F5DFF6089151}" type="presOf" srcId="{D0E42C0E-D93D-0140-B29D-8FD89CF3B935}" destId="{4C41DFEC-E7A8-7A43-BBE2-79F5AE47C534}" srcOrd="0" destOrd="1" presId="urn:microsoft.com/office/officeart/2005/8/layout/vList2"/>
    <dgm:cxn modelId="{343E9FB1-1408-4A81-95C0-9856FF11CF3B}" srcId="{387A9346-1AA3-49A4-9392-83A049FF53A2}" destId="{36A3F24A-E0B9-4568-9655-E7413173DFA9}" srcOrd="0" destOrd="0" parTransId="{B3BCA471-C670-41B0-A1B7-3E0514907548}" sibTransId="{EF3F9E58-5058-4B65-8447-63CBC32D2C41}"/>
    <dgm:cxn modelId="{348E3AB9-7D04-AD49-AD27-904AB8D264F1}" srcId="{36A3F24A-E0B9-4568-9655-E7413173DFA9}" destId="{B792D327-26D9-6C4E-8D71-1A5E2C90A691}" srcOrd="2" destOrd="0" parTransId="{8FDDA718-B1C7-0043-BDC6-0C562E6FA2BD}" sibTransId="{647F8F77-D699-EE4A-8FCE-1A9A99FCEF80}"/>
    <dgm:cxn modelId="{72EF10E8-BFE2-41AC-A41B-5553334DE1F0}" srcId="{36A3F24A-E0B9-4568-9655-E7413173DFA9}" destId="{B1A8E1A2-3A54-46F0-A58F-435A0F6692A7}" srcOrd="0" destOrd="0" parTransId="{409DBFB9-5654-47FE-8E45-CA30471C978D}" sibTransId="{2DAD135B-7180-4DDA-A4E1-45831FD92941}"/>
    <dgm:cxn modelId="{7EFB84F9-778B-614E-91C2-F6F24F05C97C}" type="presOf" srcId="{36CA8C13-703E-4CB6-979F-8C7318046022}" destId="{02C45E93-18CF-BD48-99EA-9145C8BBFE7C}" srcOrd="0" destOrd="0" presId="urn:microsoft.com/office/officeart/2005/8/layout/vList2"/>
    <dgm:cxn modelId="{29438544-B7CD-594A-B37E-B3C85DE94F7C}" type="presParOf" srcId="{DB907E24-113A-D749-9733-710A2A600FE8}" destId="{8D3C7641-40FF-7647-86BB-AD6D01BF8C6B}" srcOrd="0" destOrd="0" presId="urn:microsoft.com/office/officeart/2005/8/layout/vList2"/>
    <dgm:cxn modelId="{E43CB4AB-89DF-BE4C-ACE5-EA32E63CABDF}" type="presParOf" srcId="{DB907E24-113A-D749-9733-710A2A600FE8}" destId="{4C41DFEC-E7A8-7A43-BBE2-79F5AE47C534}" srcOrd="1" destOrd="0" presId="urn:microsoft.com/office/officeart/2005/8/layout/vList2"/>
    <dgm:cxn modelId="{23708762-EC73-6A4A-8762-8A1D5DE0A7E0}" type="presParOf" srcId="{DB907E24-113A-D749-9733-710A2A600FE8}" destId="{B399852B-78AD-0140-A784-5435BE6E7D0C}" srcOrd="2" destOrd="0" presId="urn:microsoft.com/office/officeart/2005/8/layout/vList2"/>
    <dgm:cxn modelId="{B62C9667-A363-FD48-B7B8-02D565B8D820}" type="presParOf" srcId="{DB907E24-113A-D749-9733-710A2A600FE8}" destId="{02C45E93-18CF-BD48-99EA-9145C8BBFE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7A9346-1AA3-49A4-9392-83A049FF53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3F24A-E0B9-4568-9655-E7413173DFA9}">
      <dgm:prSet custT="1"/>
      <dgm:spPr/>
      <dgm:t>
        <a:bodyPr/>
        <a:lstStyle/>
        <a:p>
          <a:r>
            <a:rPr lang="en-US" sz="2800" dirty="0"/>
            <a:t>Ablation Study</a:t>
          </a:r>
        </a:p>
      </dgm:t>
    </dgm:pt>
    <dgm:pt modelId="{B3BCA471-C670-41B0-A1B7-3E0514907548}" type="parTrans" cxnId="{343E9FB1-1408-4A81-95C0-9856FF11CF3B}">
      <dgm:prSet/>
      <dgm:spPr/>
      <dgm:t>
        <a:bodyPr/>
        <a:lstStyle/>
        <a:p>
          <a:endParaRPr lang="en-US"/>
        </a:p>
      </dgm:t>
    </dgm:pt>
    <dgm:pt modelId="{EF3F9E58-5058-4B65-8447-63CBC32D2C41}" type="sibTrans" cxnId="{343E9FB1-1408-4A81-95C0-9856FF11CF3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1A8E1A2-3A54-46F0-A58F-435A0F6692A7}">
          <dgm:prSet custT="1"/>
          <dgm:spPr/>
          <dgm:t>
            <a:bodyPr/>
            <a:lstStyle/>
            <a:p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Adversarial contrastive loss coefficient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altLang="zh-CN" sz="28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= 0, increase</a:t>
              </a:r>
              <a14:m>
                <m:oMath xmlns:m="http://schemas.openxmlformats.org/officeDocument/2006/math">
                  <m:r>
                    <a:rPr lang="en-US" altLang="zh-CN" sz="2800" b="0" i="0" smtClean="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from 0 to 2</a:t>
              </a:r>
              <a:endParaRPr lang="en-US" sz="2800" dirty="0">
                <a:latin typeface="+mn-lt"/>
              </a:endParaRPr>
            </a:p>
          </dgm:t>
        </dgm:pt>
      </mc:Choice>
      <mc:Fallback>
        <dgm:pt modelId="{B1A8E1A2-3A54-46F0-A58F-435A0F6692A7}">
          <dgm:prSet custT="1"/>
          <dgm:spPr/>
          <dgm:t>
            <a:bodyPr/>
            <a:lstStyle/>
            <a:p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Adversarial contrastive loss coefficient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</a:rPr>
                <a:t>1:</a:t>
              </a:r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𝜖_2</a:t>
              </a:r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= 0, increase</a:t>
              </a:r>
              <a:r>
                <a:rPr lang="en-US" altLang="zh-CN" sz="2800" b="0" i="0">
                  <a:solidFill>
                    <a:srgbClr val="141413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𝜖_1</a:t>
              </a:r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from 0 to 2</a:t>
              </a:r>
              <a:endParaRPr lang="en-US" sz="2800" dirty="0">
                <a:latin typeface="+mn-lt"/>
              </a:endParaRPr>
            </a:p>
          </dgm:t>
        </dgm:pt>
      </mc:Fallback>
    </mc:AlternateContent>
    <dgm:pt modelId="{409DBFB9-5654-47FE-8E45-CA30471C978D}" type="parTrans" cxnId="{72EF10E8-BFE2-41AC-A41B-5553334DE1F0}">
      <dgm:prSet/>
      <dgm:spPr/>
      <dgm:t>
        <a:bodyPr/>
        <a:lstStyle/>
        <a:p>
          <a:endParaRPr lang="en-US"/>
        </a:p>
      </dgm:t>
    </dgm:pt>
    <dgm:pt modelId="{2DAD135B-7180-4DDA-A4E1-45831FD92941}" type="sibTrans" cxnId="{72EF10E8-BFE2-41AC-A41B-5553334DE1F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382E847-C2CE-CB46-8807-AA0CC10BFDE8}">
          <dgm:prSet custT="1"/>
          <dgm:spPr/>
          <dgm:t>
            <a:bodyPr/>
            <a:lstStyle/>
            <a:p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Information regularization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sz="2800" dirty="0">
                  <a:latin typeface="+mn-lt"/>
                </a:rPr>
                <a:t>: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= 0, increase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altLang="zh-CN" sz="2800" i="1">
                          <a:solidFill>
                            <a:srgbClr val="14141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from 0 to 2</a:t>
              </a:r>
            </a:p>
          </dgm:t>
        </dgm:pt>
      </mc:Choice>
      <mc:Fallback>
        <dgm:pt modelId="{A382E847-C2CE-CB46-8807-AA0CC10BFDE8}">
          <dgm:prSet custT="1"/>
          <dgm:spPr/>
          <dgm:t>
            <a:bodyPr/>
            <a:lstStyle/>
            <a:p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Information regularization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𝜖_2</a:t>
              </a:r>
              <a:r>
                <a:rPr lang="en-US" sz="2800" dirty="0">
                  <a:latin typeface="+mn-lt"/>
                </a:rPr>
                <a:t>: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𝜖_1</a:t>
              </a:r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= 0, increase </a:t>
              </a:r>
              <a:r>
                <a:rPr lang="en-US" altLang="zh-CN" sz="2800" i="0">
                  <a:solidFill>
                    <a:srgbClr val="14141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𝜖_2</a:t>
              </a:r>
              <a:r>
                <a:rPr lang="en-US" altLang="zh-CN" sz="2800" dirty="0">
                  <a:solidFill>
                    <a:srgbClr val="141413"/>
                  </a:solidFill>
                  <a:latin typeface="+mn-lt"/>
                </a:rPr>
                <a:t> from 0 to 2</a:t>
              </a:r>
            </a:p>
          </dgm:t>
        </dgm:pt>
      </mc:Fallback>
    </mc:AlternateContent>
    <dgm:pt modelId="{8AFE8F30-66D2-4C4C-9E82-316EF68A95B9}" type="parTrans" cxnId="{4443C892-9E27-2242-A83C-C3DB46EAB4B0}">
      <dgm:prSet/>
      <dgm:spPr/>
      <dgm:t>
        <a:bodyPr/>
        <a:lstStyle/>
        <a:p>
          <a:endParaRPr lang="en-US"/>
        </a:p>
      </dgm:t>
    </dgm:pt>
    <dgm:pt modelId="{7FA4D132-3743-404C-964D-1E2BF2A412E8}" type="sibTrans" cxnId="{4443C892-9E27-2242-A83C-C3DB46EAB4B0}">
      <dgm:prSet/>
      <dgm:spPr/>
      <dgm:t>
        <a:bodyPr/>
        <a:lstStyle/>
        <a:p>
          <a:endParaRPr lang="en-US"/>
        </a:p>
      </dgm:t>
    </dgm:pt>
    <dgm:pt modelId="{731E8F9B-B859-7545-9153-A5723774341E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69921652-9AEB-054B-9AE0-E3109C713EEC}" type="parTrans" cxnId="{5700E8B8-5D2D-4846-A84B-EA7BCF1085F9}">
      <dgm:prSet/>
      <dgm:spPr/>
      <dgm:t>
        <a:bodyPr/>
        <a:lstStyle/>
        <a:p>
          <a:endParaRPr lang="en-US"/>
        </a:p>
      </dgm:t>
    </dgm:pt>
    <dgm:pt modelId="{B2C7F062-17E4-4444-823F-359EA7F4103A}" type="sibTrans" cxnId="{5700E8B8-5D2D-4846-A84B-EA7BCF1085F9}">
      <dgm:prSet/>
      <dgm:spPr/>
      <dgm:t>
        <a:bodyPr/>
        <a:lstStyle/>
        <a:p>
          <a:endParaRPr lang="en-US"/>
        </a:p>
      </dgm:t>
    </dgm:pt>
    <dgm:pt modelId="{67B5BBBF-E34D-6747-A351-E54E7A534E21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62A0D3F6-7182-E148-9369-A9528CAFE60F}" type="parTrans" cxnId="{BCD92FAB-650E-B448-997B-A34A655FE465}">
      <dgm:prSet/>
      <dgm:spPr/>
      <dgm:t>
        <a:bodyPr/>
        <a:lstStyle/>
        <a:p>
          <a:endParaRPr lang="en-US"/>
        </a:p>
      </dgm:t>
    </dgm:pt>
    <dgm:pt modelId="{CC909E5D-B382-F248-A6EE-7AF5AB9CD75C}" type="sibTrans" cxnId="{BCD92FAB-650E-B448-997B-A34A655FE465}">
      <dgm:prSet/>
      <dgm:spPr/>
      <dgm:t>
        <a:bodyPr/>
        <a:lstStyle/>
        <a:p>
          <a:endParaRPr lang="en-US"/>
        </a:p>
      </dgm:t>
    </dgm:pt>
    <dgm:pt modelId="{A8D81CC6-21DC-0D4C-B293-A28262D85473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31E96DC7-60B7-6F45-A80C-8A2D81055B9B}" type="parTrans" cxnId="{BDB7DC2B-D683-AB4F-AA91-FC15095508CF}">
      <dgm:prSet/>
      <dgm:spPr/>
      <dgm:t>
        <a:bodyPr/>
        <a:lstStyle/>
        <a:p>
          <a:endParaRPr lang="en-US"/>
        </a:p>
      </dgm:t>
    </dgm:pt>
    <dgm:pt modelId="{1763070F-58E9-3947-A7F5-D5DFC9B53A85}" type="sibTrans" cxnId="{BDB7DC2B-D683-AB4F-AA91-FC15095508CF}">
      <dgm:prSet/>
      <dgm:spPr/>
      <dgm:t>
        <a:bodyPr/>
        <a:lstStyle/>
        <a:p>
          <a:endParaRPr lang="en-US"/>
        </a:p>
      </dgm:t>
    </dgm:pt>
    <dgm:pt modelId="{22CC8289-F028-AD43-BDD9-F06815D02BBC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D74C8A22-A587-A644-B3E8-A6C01CC16F10}" type="parTrans" cxnId="{EC10C3A9-C15F-4344-879A-223D3E8715B6}">
      <dgm:prSet/>
      <dgm:spPr/>
      <dgm:t>
        <a:bodyPr/>
        <a:lstStyle/>
        <a:p>
          <a:endParaRPr lang="en-US"/>
        </a:p>
      </dgm:t>
    </dgm:pt>
    <dgm:pt modelId="{08B919EC-5E45-374A-823F-645E0FAC7939}" type="sibTrans" cxnId="{EC10C3A9-C15F-4344-879A-223D3E8715B6}">
      <dgm:prSet/>
      <dgm:spPr/>
      <dgm:t>
        <a:bodyPr/>
        <a:lstStyle/>
        <a:p>
          <a:endParaRPr lang="en-US"/>
        </a:p>
      </dgm:t>
    </dgm:pt>
    <dgm:pt modelId="{50EB2953-0243-9042-A050-A822CAEE3041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0555DA47-0F53-D84E-8000-2AFED4FF2BCA}" type="parTrans" cxnId="{47C11BB1-41E7-204B-89BB-87307188325E}">
      <dgm:prSet/>
      <dgm:spPr/>
      <dgm:t>
        <a:bodyPr/>
        <a:lstStyle/>
        <a:p>
          <a:endParaRPr lang="en-US"/>
        </a:p>
      </dgm:t>
    </dgm:pt>
    <dgm:pt modelId="{81B76881-87C5-9E46-89EF-B64082BA397C}" type="sibTrans" cxnId="{47C11BB1-41E7-204B-89BB-87307188325E}">
      <dgm:prSet/>
      <dgm:spPr/>
      <dgm:t>
        <a:bodyPr/>
        <a:lstStyle/>
        <a:p>
          <a:endParaRPr lang="en-US"/>
        </a:p>
      </dgm:t>
    </dgm:pt>
    <dgm:pt modelId="{958E40AD-34CA-DD49-A0F5-0CF7C1108BB1}">
      <dgm:prSet custT="1"/>
      <dgm:spPr/>
      <dgm:t>
        <a:bodyPr/>
        <a:lstStyle/>
        <a:p>
          <a:endParaRPr lang="en-US" altLang="zh-CN" sz="2400" dirty="0">
            <a:solidFill>
              <a:srgbClr val="141413"/>
            </a:solidFill>
            <a:latin typeface="+mn-lt"/>
          </a:endParaRPr>
        </a:p>
      </dgm:t>
    </dgm:pt>
    <dgm:pt modelId="{09664F13-F00B-CD47-A507-4086CEEB3848}" type="sibTrans" cxnId="{71143F80-5BBF-8847-9E87-826A7B447054}">
      <dgm:prSet/>
      <dgm:spPr/>
      <dgm:t>
        <a:bodyPr/>
        <a:lstStyle/>
        <a:p>
          <a:endParaRPr lang="en-US"/>
        </a:p>
      </dgm:t>
    </dgm:pt>
    <dgm:pt modelId="{F92DBF7C-44F4-684A-87AB-1B1313DA7D54}" type="parTrans" cxnId="{71143F80-5BBF-8847-9E87-826A7B447054}">
      <dgm:prSet/>
      <dgm:spPr/>
      <dgm:t>
        <a:bodyPr/>
        <a:lstStyle/>
        <a:p>
          <a:endParaRPr lang="en-US"/>
        </a:p>
      </dgm:t>
    </dgm:pt>
    <dgm:pt modelId="{DB907E24-113A-D749-9733-710A2A600FE8}" type="pres">
      <dgm:prSet presAssocID="{387A9346-1AA3-49A4-9392-83A049FF53A2}" presName="linear" presStyleCnt="0">
        <dgm:presLayoutVars>
          <dgm:animLvl val="lvl"/>
          <dgm:resizeHandles val="exact"/>
        </dgm:presLayoutVars>
      </dgm:prSet>
      <dgm:spPr/>
    </dgm:pt>
    <dgm:pt modelId="{8D3C7641-40FF-7647-86BB-AD6D01BF8C6B}" type="pres">
      <dgm:prSet presAssocID="{36A3F24A-E0B9-4568-9655-E7413173DFA9}" presName="parentText" presStyleLbl="node1" presStyleIdx="0" presStyleCnt="1" custScaleY="55615" custLinFactNeighborY="-73175">
        <dgm:presLayoutVars>
          <dgm:chMax val="0"/>
          <dgm:bulletEnabled val="1"/>
        </dgm:presLayoutVars>
      </dgm:prSet>
      <dgm:spPr/>
    </dgm:pt>
    <dgm:pt modelId="{4C41DFEC-E7A8-7A43-BBE2-79F5AE47C534}" type="pres">
      <dgm:prSet presAssocID="{36A3F24A-E0B9-4568-9655-E7413173DFA9}" presName="childText" presStyleLbl="revTx" presStyleIdx="0" presStyleCnt="1" custScaleX="100000" custScaleY="105408" custLinFactNeighborX="754" custLinFactNeighborY="-1179">
        <dgm:presLayoutVars>
          <dgm:bulletEnabled val="1"/>
        </dgm:presLayoutVars>
      </dgm:prSet>
      <dgm:spPr/>
    </dgm:pt>
  </dgm:ptLst>
  <dgm:cxnLst>
    <dgm:cxn modelId="{223BA12B-86AD-834A-A647-F93147BA4F3B}" type="presOf" srcId="{731E8F9B-B859-7545-9153-A5723774341E}" destId="{4C41DFEC-E7A8-7A43-BBE2-79F5AE47C534}" srcOrd="0" destOrd="2" presId="urn:microsoft.com/office/officeart/2005/8/layout/vList2"/>
    <dgm:cxn modelId="{BDB7DC2B-D683-AB4F-AA91-FC15095508CF}" srcId="{36A3F24A-E0B9-4568-9655-E7413173DFA9}" destId="{A8D81CC6-21DC-0D4C-B293-A28262D85473}" srcOrd="5" destOrd="0" parTransId="{31E96DC7-60B7-6F45-A80C-8A2D81055B9B}" sibTransId="{1763070F-58E9-3947-A7F5-D5DFC9B53A85}"/>
    <dgm:cxn modelId="{8412C633-5C6C-0846-9200-2E03A6107082}" type="presOf" srcId="{67B5BBBF-E34D-6747-A351-E54E7A534E21}" destId="{4C41DFEC-E7A8-7A43-BBE2-79F5AE47C534}" srcOrd="0" destOrd="3" presId="urn:microsoft.com/office/officeart/2005/8/layout/vList2"/>
    <dgm:cxn modelId="{096CA835-9FAF-BC45-96AF-53E43C6A24C7}" type="presOf" srcId="{958E40AD-34CA-DD49-A0F5-0CF7C1108BB1}" destId="{4C41DFEC-E7A8-7A43-BBE2-79F5AE47C534}" srcOrd="0" destOrd="7" presId="urn:microsoft.com/office/officeart/2005/8/layout/vList2"/>
    <dgm:cxn modelId="{51537439-64C1-F446-8184-54B4E7B26CEC}" type="presOf" srcId="{50EB2953-0243-9042-A050-A822CAEE3041}" destId="{4C41DFEC-E7A8-7A43-BBE2-79F5AE47C534}" srcOrd="0" destOrd="4" presId="urn:microsoft.com/office/officeart/2005/8/layout/vList2"/>
    <dgm:cxn modelId="{4B863D3B-7591-CB49-8BE7-583F8099161C}" type="presOf" srcId="{A382E847-C2CE-CB46-8807-AA0CC10BFDE8}" destId="{4C41DFEC-E7A8-7A43-BBE2-79F5AE47C534}" srcOrd="0" destOrd="1" presId="urn:microsoft.com/office/officeart/2005/8/layout/vList2"/>
    <dgm:cxn modelId="{37600058-533B-7F4A-8FEC-F5A905DB0A6C}" type="presOf" srcId="{36A3F24A-E0B9-4568-9655-E7413173DFA9}" destId="{8D3C7641-40FF-7647-86BB-AD6D01BF8C6B}" srcOrd="0" destOrd="0" presId="urn:microsoft.com/office/officeart/2005/8/layout/vList2"/>
    <dgm:cxn modelId="{BB886B70-541B-D341-A9B5-1E02740524AA}" type="presOf" srcId="{387A9346-1AA3-49A4-9392-83A049FF53A2}" destId="{DB907E24-113A-D749-9733-710A2A600FE8}" srcOrd="0" destOrd="0" presId="urn:microsoft.com/office/officeart/2005/8/layout/vList2"/>
    <dgm:cxn modelId="{6F769571-BC1B-0043-BFDC-4D7B48FBB3AC}" type="presOf" srcId="{22CC8289-F028-AD43-BDD9-F06815D02BBC}" destId="{4C41DFEC-E7A8-7A43-BBE2-79F5AE47C534}" srcOrd="0" destOrd="6" presId="urn:microsoft.com/office/officeart/2005/8/layout/vList2"/>
    <dgm:cxn modelId="{34A9E175-E57E-D34D-91C9-705CDD36E78A}" type="presOf" srcId="{A8D81CC6-21DC-0D4C-B293-A28262D85473}" destId="{4C41DFEC-E7A8-7A43-BBE2-79F5AE47C534}" srcOrd="0" destOrd="5" presId="urn:microsoft.com/office/officeart/2005/8/layout/vList2"/>
    <dgm:cxn modelId="{99057976-E9D9-FD4D-8DFC-F3780BE401EB}" type="presOf" srcId="{B1A8E1A2-3A54-46F0-A58F-435A0F6692A7}" destId="{4C41DFEC-E7A8-7A43-BBE2-79F5AE47C534}" srcOrd="0" destOrd="0" presId="urn:microsoft.com/office/officeart/2005/8/layout/vList2"/>
    <dgm:cxn modelId="{71143F80-5BBF-8847-9E87-826A7B447054}" srcId="{36A3F24A-E0B9-4568-9655-E7413173DFA9}" destId="{958E40AD-34CA-DD49-A0F5-0CF7C1108BB1}" srcOrd="7" destOrd="0" parTransId="{F92DBF7C-44F4-684A-87AB-1B1313DA7D54}" sibTransId="{09664F13-F00B-CD47-A507-4086CEEB3848}"/>
    <dgm:cxn modelId="{4443C892-9E27-2242-A83C-C3DB46EAB4B0}" srcId="{36A3F24A-E0B9-4568-9655-E7413173DFA9}" destId="{A382E847-C2CE-CB46-8807-AA0CC10BFDE8}" srcOrd="1" destOrd="0" parTransId="{8AFE8F30-66D2-4C4C-9E82-316EF68A95B9}" sibTransId="{7FA4D132-3743-404C-964D-1E2BF2A412E8}"/>
    <dgm:cxn modelId="{EC10C3A9-C15F-4344-879A-223D3E8715B6}" srcId="{36A3F24A-E0B9-4568-9655-E7413173DFA9}" destId="{22CC8289-F028-AD43-BDD9-F06815D02BBC}" srcOrd="6" destOrd="0" parTransId="{D74C8A22-A587-A644-B3E8-A6C01CC16F10}" sibTransId="{08B919EC-5E45-374A-823F-645E0FAC7939}"/>
    <dgm:cxn modelId="{BCD92FAB-650E-B448-997B-A34A655FE465}" srcId="{36A3F24A-E0B9-4568-9655-E7413173DFA9}" destId="{67B5BBBF-E34D-6747-A351-E54E7A534E21}" srcOrd="3" destOrd="0" parTransId="{62A0D3F6-7182-E148-9369-A9528CAFE60F}" sibTransId="{CC909E5D-B382-F248-A6EE-7AF5AB9CD75C}"/>
    <dgm:cxn modelId="{47C11BB1-41E7-204B-89BB-87307188325E}" srcId="{36A3F24A-E0B9-4568-9655-E7413173DFA9}" destId="{50EB2953-0243-9042-A050-A822CAEE3041}" srcOrd="4" destOrd="0" parTransId="{0555DA47-0F53-D84E-8000-2AFED4FF2BCA}" sibTransId="{81B76881-87C5-9E46-89EF-B64082BA397C}"/>
    <dgm:cxn modelId="{343E9FB1-1408-4A81-95C0-9856FF11CF3B}" srcId="{387A9346-1AA3-49A4-9392-83A049FF53A2}" destId="{36A3F24A-E0B9-4568-9655-E7413173DFA9}" srcOrd="0" destOrd="0" parTransId="{B3BCA471-C670-41B0-A1B7-3E0514907548}" sibTransId="{EF3F9E58-5058-4B65-8447-63CBC32D2C41}"/>
    <dgm:cxn modelId="{5700E8B8-5D2D-4846-A84B-EA7BCF1085F9}" srcId="{36A3F24A-E0B9-4568-9655-E7413173DFA9}" destId="{731E8F9B-B859-7545-9153-A5723774341E}" srcOrd="2" destOrd="0" parTransId="{69921652-9AEB-054B-9AE0-E3109C713EEC}" sibTransId="{B2C7F062-17E4-4444-823F-359EA7F4103A}"/>
    <dgm:cxn modelId="{72EF10E8-BFE2-41AC-A41B-5553334DE1F0}" srcId="{36A3F24A-E0B9-4568-9655-E7413173DFA9}" destId="{B1A8E1A2-3A54-46F0-A58F-435A0F6692A7}" srcOrd="0" destOrd="0" parTransId="{409DBFB9-5654-47FE-8E45-CA30471C978D}" sibTransId="{2DAD135B-7180-4DDA-A4E1-45831FD92941}"/>
    <dgm:cxn modelId="{29438544-B7CD-594A-B37E-B3C85DE94F7C}" type="presParOf" srcId="{DB907E24-113A-D749-9733-710A2A600FE8}" destId="{8D3C7641-40FF-7647-86BB-AD6D01BF8C6B}" srcOrd="0" destOrd="0" presId="urn:microsoft.com/office/officeart/2005/8/layout/vList2"/>
    <dgm:cxn modelId="{E43CB4AB-89DF-BE4C-ACE5-EA32E63CABDF}" type="presParOf" srcId="{DB907E24-113A-D749-9733-710A2A600FE8}" destId="{4C41DFEC-E7A8-7A43-BBE2-79F5AE47C5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7A9346-1AA3-49A4-9392-83A049FF53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3F24A-E0B9-4568-9655-E7413173DFA9}">
      <dgm:prSet custT="1"/>
      <dgm:spPr/>
      <dgm:t>
        <a:bodyPr/>
        <a:lstStyle/>
        <a:p>
          <a:r>
            <a:rPr lang="en-US" sz="2800" dirty="0"/>
            <a:t>Ablation Study</a:t>
          </a:r>
        </a:p>
      </dgm:t>
    </dgm:pt>
    <dgm:pt modelId="{B3BCA471-C670-41B0-A1B7-3E0514907548}" type="parTrans" cxnId="{343E9FB1-1408-4A81-95C0-9856FF11CF3B}">
      <dgm:prSet/>
      <dgm:spPr/>
      <dgm:t>
        <a:bodyPr/>
        <a:lstStyle/>
        <a:p>
          <a:endParaRPr lang="en-US"/>
        </a:p>
      </dgm:t>
    </dgm:pt>
    <dgm:pt modelId="{EF3F9E58-5058-4B65-8447-63CBC32D2C41}" type="sibTrans" cxnId="{343E9FB1-1408-4A81-95C0-9856FF11CF3B}">
      <dgm:prSet/>
      <dgm:spPr/>
      <dgm:t>
        <a:bodyPr/>
        <a:lstStyle/>
        <a:p>
          <a:endParaRPr lang="en-US"/>
        </a:p>
      </dgm:t>
    </dgm:pt>
    <dgm:pt modelId="{B1A8E1A2-3A54-46F0-A58F-435A0F6692A7}">
      <dgm:prSet custT="1"/>
      <dgm:spPr>
        <a:blipFill>
          <a:blip xmlns:r="http://schemas.openxmlformats.org/officeDocument/2006/relationships" r:embed="rId1"/>
          <a:stretch>
            <a:fillRect t="-28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9DBFB9-5654-47FE-8E45-CA30471C978D}" type="parTrans" cxnId="{72EF10E8-BFE2-41AC-A41B-5553334DE1F0}">
      <dgm:prSet/>
      <dgm:spPr/>
      <dgm:t>
        <a:bodyPr/>
        <a:lstStyle/>
        <a:p>
          <a:endParaRPr lang="en-US"/>
        </a:p>
      </dgm:t>
    </dgm:pt>
    <dgm:pt modelId="{2DAD135B-7180-4DDA-A4E1-45831FD92941}" type="sibTrans" cxnId="{72EF10E8-BFE2-41AC-A41B-5553334DE1F0}">
      <dgm:prSet/>
      <dgm:spPr/>
      <dgm:t>
        <a:bodyPr/>
        <a:lstStyle/>
        <a:p>
          <a:endParaRPr lang="en-US"/>
        </a:p>
      </dgm:t>
    </dgm:pt>
    <dgm:pt modelId="{A382E847-C2CE-CB46-8807-AA0CC10BFDE8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8AFE8F30-66D2-4C4C-9E82-316EF68A95B9}" type="parTrans" cxnId="{4443C892-9E27-2242-A83C-C3DB46EAB4B0}">
      <dgm:prSet/>
      <dgm:spPr/>
      <dgm:t>
        <a:bodyPr/>
        <a:lstStyle/>
        <a:p>
          <a:endParaRPr lang="en-US"/>
        </a:p>
      </dgm:t>
    </dgm:pt>
    <dgm:pt modelId="{7FA4D132-3743-404C-964D-1E2BF2A412E8}" type="sibTrans" cxnId="{4443C892-9E27-2242-A83C-C3DB46EAB4B0}">
      <dgm:prSet/>
      <dgm:spPr/>
      <dgm:t>
        <a:bodyPr/>
        <a:lstStyle/>
        <a:p>
          <a:endParaRPr lang="en-US"/>
        </a:p>
      </dgm:t>
    </dgm:pt>
    <dgm:pt modelId="{731E8F9B-B859-7545-9153-A5723774341E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9921652-9AEB-054B-9AE0-E3109C713EEC}" type="parTrans" cxnId="{5700E8B8-5D2D-4846-A84B-EA7BCF1085F9}">
      <dgm:prSet/>
      <dgm:spPr/>
      <dgm:t>
        <a:bodyPr/>
        <a:lstStyle/>
        <a:p>
          <a:endParaRPr lang="en-US"/>
        </a:p>
      </dgm:t>
    </dgm:pt>
    <dgm:pt modelId="{B2C7F062-17E4-4444-823F-359EA7F4103A}" type="sibTrans" cxnId="{5700E8B8-5D2D-4846-A84B-EA7BCF1085F9}">
      <dgm:prSet/>
      <dgm:spPr/>
      <dgm:t>
        <a:bodyPr/>
        <a:lstStyle/>
        <a:p>
          <a:endParaRPr lang="en-US"/>
        </a:p>
      </dgm:t>
    </dgm:pt>
    <dgm:pt modelId="{67B5BBBF-E34D-6747-A351-E54E7A534E21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2A0D3F6-7182-E148-9369-A9528CAFE60F}" type="parTrans" cxnId="{BCD92FAB-650E-B448-997B-A34A655FE465}">
      <dgm:prSet/>
      <dgm:spPr/>
      <dgm:t>
        <a:bodyPr/>
        <a:lstStyle/>
        <a:p>
          <a:endParaRPr lang="en-US"/>
        </a:p>
      </dgm:t>
    </dgm:pt>
    <dgm:pt modelId="{CC909E5D-B382-F248-A6EE-7AF5AB9CD75C}" type="sibTrans" cxnId="{BCD92FAB-650E-B448-997B-A34A655FE465}">
      <dgm:prSet/>
      <dgm:spPr/>
      <dgm:t>
        <a:bodyPr/>
        <a:lstStyle/>
        <a:p>
          <a:endParaRPr lang="en-US"/>
        </a:p>
      </dgm:t>
    </dgm:pt>
    <dgm:pt modelId="{A8D81CC6-21DC-0D4C-B293-A28262D85473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1E96DC7-60B7-6F45-A80C-8A2D81055B9B}" type="parTrans" cxnId="{BDB7DC2B-D683-AB4F-AA91-FC15095508CF}">
      <dgm:prSet/>
      <dgm:spPr/>
      <dgm:t>
        <a:bodyPr/>
        <a:lstStyle/>
        <a:p>
          <a:endParaRPr lang="en-US"/>
        </a:p>
      </dgm:t>
    </dgm:pt>
    <dgm:pt modelId="{1763070F-58E9-3947-A7F5-D5DFC9B53A85}" type="sibTrans" cxnId="{BDB7DC2B-D683-AB4F-AA91-FC15095508CF}">
      <dgm:prSet/>
      <dgm:spPr/>
      <dgm:t>
        <a:bodyPr/>
        <a:lstStyle/>
        <a:p>
          <a:endParaRPr lang="en-US"/>
        </a:p>
      </dgm:t>
    </dgm:pt>
    <dgm:pt modelId="{22CC8289-F028-AD43-BDD9-F06815D02BBC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74C8A22-A587-A644-B3E8-A6C01CC16F10}" type="parTrans" cxnId="{EC10C3A9-C15F-4344-879A-223D3E8715B6}">
      <dgm:prSet/>
      <dgm:spPr/>
      <dgm:t>
        <a:bodyPr/>
        <a:lstStyle/>
        <a:p>
          <a:endParaRPr lang="en-US"/>
        </a:p>
      </dgm:t>
    </dgm:pt>
    <dgm:pt modelId="{08B919EC-5E45-374A-823F-645E0FAC7939}" type="sibTrans" cxnId="{EC10C3A9-C15F-4344-879A-223D3E8715B6}">
      <dgm:prSet/>
      <dgm:spPr/>
      <dgm:t>
        <a:bodyPr/>
        <a:lstStyle/>
        <a:p>
          <a:endParaRPr lang="en-US"/>
        </a:p>
      </dgm:t>
    </dgm:pt>
    <dgm:pt modelId="{50EB2953-0243-9042-A050-A822CAEE3041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555DA47-0F53-D84E-8000-2AFED4FF2BCA}" type="parTrans" cxnId="{47C11BB1-41E7-204B-89BB-87307188325E}">
      <dgm:prSet/>
      <dgm:spPr/>
      <dgm:t>
        <a:bodyPr/>
        <a:lstStyle/>
        <a:p>
          <a:endParaRPr lang="en-US"/>
        </a:p>
      </dgm:t>
    </dgm:pt>
    <dgm:pt modelId="{81B76881-87C5-9E46-89EF-B64082BA397C}" type="sibTrans" cxnId="{47C11BB1-41E7-204B-89BB-87307188325E}">
      <dgm:prSet/>
      <dgm:spPr/>
      <dgm:t>
        <a:bodyPr/>
        <a:lstStyle/>
        <a:p>
          <a:endParaRPr lang="en-US"/>
        </a:p>
      </dgm:t>
    </dgm:pt>
    <dgm:pt modelId="{958E40AD-34CA-DD49-A0F5-0CF7C1108BB1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9664F13-F00B-CD47-A507-4086CEEB3848}" type="sibTrans" cxnId="{71143F80-5BBF-8847-9E87-826A7B447054}">
      <dgm:prSet/>
      <dgm:spPr/>
      <dgm:t>
        <a:bodyPr/>
        <a:lstStyle/>
        <a:p>
          <a:endParaRPr lang="en-US"/>
        </a:p>
      </dgm:t>
    </dgm:pt>
    <dgm:pt modelId="{F92DBF7C-44F4-684A-87AB-1B1313DA7D54}" type="parTrans" cxnId="{71143F80-5BBF-8847-9E87-826A7B447054}">
      <dgm:prSet/>
      <dgm:spPr/>
      <dgm:t>
        <a:bodyPr/>
        <a:lstStyle/>
        <a:p>
          <a:endParaRPr lang="en-US"/>
        </a:p>
      </dgm:t>
    </dgm:pt>
    <dgm:pt modelId="{DB907E24-113A-D749-9733-710A2A600FE8}" type="pres">
      <dgm:prSet presAssocID="{387A9346-1AA3-49A4-9392-83A049FF53A2}" presName="linear" presStyleCnt="0">
        <dgm:presLayoutVars>
          <dgm:animLvl val="lvl"/>
          <dgm:resizeHandles val="exact"/>
        </dgm:presLayoutVars>
      </dgm:prSet>
      <dgm:spPr/>
    </dgm:pt>
    <dgm:pt modelId="{8D3C7641-40FF-7647-86BB-AD6D01BF8C6B}" type="pres">
      <dgm:prSet presAssocID="{36A3F24A-E0B9-4568-9655-E7413173DFA9}" presName="parentText" presStyleLbl="node1" presStyleIdx="0" presStyleCnt="1" custScaleY="55615" custLinFactNeighborY="-73175">
        <dgm:presLayoutVars>
          <dgm:chMax val="0"/>
          <dgm:bulletEnabled val="1"/>
        </dgm:presLayoutVars>
      </dgm:prSet>
      <dgm:spPr/>
    </dgm:pt>
    <dgm:pt modelId="{4C41DFEC-E7A8-7A43-BBE2-79F5AE47C534}" type="pres">
      <dgm:prSet presAssocID="{36A3F24A-E0B9-4568-9655-E7413173DFA9}" presName="childText" presStyleLbl="revTx" presStyleIdx="0" presStyleCnt="1" custScaleX="100000" custScaleY="105408" custLinFactNeighborX="754" custLinFactNeighborY="-1179">
        <dgm:presLayoutVars>
          <dgm:bulletEnabled val="1"/>
        </dgm:presLayoutVars>
      </dgm:prSet>
      <dgm:spPr/>
    </dgm:pt>
  </dgm:ptLst>
  <dgm:cxnLst>
    <dgm:cxn modelId="{223BA12B-86AD-834A-A647-F93147BA4F3B}" type="presOf" srcId="{731E8F9B-B859-7545-9153-A5723774341E}" destId="{4C41DFEC-E7A8-7A43-BBE2-79F5AE47C534}" srcOrd="0" destOrd="2" presId="urn:microsoft.com/office/officeart/2005/8/layout/vList2"/>
    <dgm:cxn modelId="{BDB7DC2B-D683-AB4F-AA91-FC15095508CF}" srcId="{36A3F24A-E0B9-4568-9655-E7413173DFA9}" destId="{A8D81CC6-21DC-0D4C-B293-A28262D85473}" srcOrd="5" destOrd="0" parTransId="{31E96DC7-60B7-6F45-A80C-8A2D81055B9B}" sibTransId="{1763070F-58E9-3947-A7F5-D5DFC9B53A85}"/>
    <dgm:cxn modelId="{8412C633-5C6C-0846-9200-2E03A6107082}" type="presOf" srcId="{67B5BBBF-E34D-6747-A351-E54E7A534E21}" destId="{4C41DFEC-E7A8-7A43-BBE2-79F5AE47C534}" srcOrd="0" destOrd="3" presId="urn:microsoft.com/office/officeart/2005/8/layout/vList2"/>
    <dgm:cxn modelId="{096CA835-9FAF-BC45-96AF-53E43C6A24C7}" type="presOf" srcId="{958E40AD-34CA-DD49-A0F5-0CF7C1108BB1}" destId="{4C41DFEC-E7A8-7A43-BBE2-79F5AE47C534}" srcOrd="0" destOrd="7" presId="urn:microsoft.com/office/officeart/2005/8/layout/vList2"/>
    <dgm:cxn modelId="{51537439-64C1-F446-8184-54B4E7B26CEC}" type="presOf" srcId="{50EB2953-0243-9042-A050-A822CAEE3041}" destId="{4C41DFEC-E7A8-7A43-BBE2-79F5AE47C534}" srcOrd="0" destOrd="4" presId="urn:microsoft.com/office/officeart/2005/8/layout/vList2"/>
    <dgm:cxn modelId="{4B863D3B-7591-CB49-8BE7-583F8099161C}" type="presOf" srcId="{A382E847-C2CE-CB46-8807-AA0CC10BFDE8}" destId="{4C41DFEC-E7A8-7A43-BBE2-79F5AE47C534}" srcOrd="0" destOrd="1" presId="urn:microsoft.com/office/officeart/2005/8/layout/vList2"/>
    <dgm:cxn modelId="{37600058-533B-7F4A-8FEC-F5A905DB0A6C}" type="presOf" srcId="{36A3F24A-E0B9-4568-9655-E7413173DFA9}" destId="{8D3C7641-40FF-7647-86BB-AD6D01BF8C6B}" srcOrd="0" destOrd="0" presId="urn:microsoft.com/office/officeart/2005/8/layout/vList2"/>
    <dgm:cxn modelId="{BB886B70-541B-D341-A9B5-1E02740524AA}" type="presOf" srcId="{387A9346-1AA3-49A4-9392-83A049FF53A2}" destId="{DB907E24-113A-D749-9733-710A2A600FE8}" srcOrd="0" destOrd="0" presId="urn:microsoft.com/office/officeart/2005/8/layout/vList2"/>
    <dgm:cxn modelId="{6F769571-BC1B-0043-BFDC-4D7B48FBB3AC}" type="presOf" srcId="{22CC8289-F028-AD43-BDD9-F06815D02BBC}" destId="{4C41DFEC-E7A8-7A43-BBE2-79F5AE47C534}" srcOrd="0" destOrd="6" presId="urn:microsoft.com/office/officeart/2005/8/layout/vList2"/>
    <dgm:cxn modelId="{34A9E175-E57E-D34D-91C9-705CDD36E78A}" type="presOf" srcId="{A8D81CC6-21DC-0D4C-B293-A28262D85473}" destId="{4C41DFEC-E7A8-7A43-BBE2-79F5AE47C534}" srcOrd="0" destOrd="5" presId="urn:microsoft.com/office/officeart/2005/8/layout/vList2"/>
    <dgm:cxn modelId="{99057976-E9D9-FD4D-8DFC-F3780BE401EB}" type="presOf" srcId="{B1A8E1A2-3A54-46F0-A58F-435A0F6692A7}" destId="{4C41DFEC-E7A8-7A43-BBE2-79F5AE47C534}" srcOrd="0" destOrd="0" presId="urn:microsoft.com/office/officeart/2005/8/layout/vList2"/>
    <dgm:cxn modelId="{71143F80-5BBF-8847-9E87-826A7B447054}" srcId="{36A3F24A-E0B9-4568-9655-E7413173DFA9}" destId="{958E40AD-34CA-DD49-A0F5-0CF7C1108BB1}" srcOrd="7" destOrd="0" parTransId="{F92DBF7C-44F4-684A-87AB-1B1313DA7D54}" sibTransId="{09664F13-F00B-CD47-A507-4086CEEB3848}"/>
    <dgm:cxn modelId="{4443C892-9E27-2242-A83C-C3DB46EAB4B0}" srcId="{36A3F24A-E0B9-4568-9655-E7413173DFA9}" destId="{A382E847-C2CE-CB46-8807-AA0CC10BFDE8}" srcOrd="1" destOrd="0" parTransId="{8AFE8F30-66D2-4C4C-9E82-316EF68A95B9}" sibTransId="{7FA4D132-3743-404C-964D-1E2BF2A412E8}"/>
    <dgm:cxn modelId="{EC10C3A9-C15F-4344-879A-223D3E8715B6}" srcId="{36A3F24A-E0B9-4568-9655-E7413173DFA9}" destId="{22CC8289-F028-AD43-BDD9-F06815D02BBC}" srcOrd="6" destOrd="0" parTransId="{D74C8A22-A587-A644-B3E8-A6C01CC16F10}" sibTransId="{08B919EC-5E45-374A-823F-645E0FAC7939}"/>
    <dgm:cxn modelId="{BCD92FAB-650E-B448-997B-A34A655FE465}" srcId="{36A3F24A-E0B9-4568-9655-E7413173DFA9}" destId="{67B5BBBF-E34D-6747-A351-E54E7A534E21}" srcOrd="3" destOrd="0" parTransId="{62A0D3F6-7182-E148-9369-A9528CAFE60F}" sibTransId="{CC909E5D-B382-F248-A6EE-7AF5AB9CD75C}"/>
    <dgm:cxn modelId="{47C11BB1-41E7-204B-89BB-87307188325E}" srcId="{36A3F24A-E0B9-4568-9655-E7413173DFA9}" destId="{50EB2953-0243-9042-A050-A822CAEE3041}" srcOrd="4" destOrd="0" parTransId="{0555DA47-0F53-D84E-8000-2AFED4FF2BCA}" sibTransId="{81B76881-87C5-9E46-89EF-B64082BA397C}"/>
    <dgm:cxn modelId="{343E9FB1-1408-4A81-95C0-9856FF11CF3B}" srcId="{387A9346-1AA3-49A4-9392-83A049FF53A2}" destId="{36A3F24A-E0B9-4568-9655-E7413173DFA9}" srcOrd="0" destOrd="0" parTransId="{B3BCA471-C670-41B0-A1B7-3E0514907548}" sibTransId="{EF3F9E58-5058-4B65-8447-63CBC32D2C41}"/>
    <dgm:cxn modelId="{5700E8B8-5D2D-4846-A84B-EA7BCF1085F9}" srcId="{36A3F24A-E0B9-4568-9655-E7413173DFA9}" destId="{731E8F9B-B859-7545-9153-A5723774341E}" srcOrd="2" destOrd="0" parTransId="{69921652-9AEB-054B-9AE0-E3109C713EEC}" sibTransId="{B2C7F062-17E4-4444-823F-359EA7F4103A}"/>
    <dgm:cxn modelId="{72EF10E8-BFE2-41AC-A41B-5553334DE1F0}" srcId="{36A3F24A-E0B9-4568-9655-E7413173DFA9}" destId="{B1A8E1A2-3A54-46F0-A58F-435A0F6692A7}" srcOrd="0" destOrd="0" parTransId="{409DBFB9-5654-47FE-8E45-CA30471C978D}" sibTransId="{2DAD135B-7180-4DDA-A4E1-45831FD92941}"/>
    <dgm:cxn modelId="{29438544-B7CD-594A-B37E-B3C85DE94F7C}" type="presParOf" srcId="{DB907E24-113A-D749-9733-710A2A600FE8}" destId="{8D3C7641-40FF-7647-86BB-AD6D01BF8C6B}" srcOrd="0" destOrd="0" presId="urn:microsoft.com/office/officeart/2005/8/layout/vList2"/>
    <dgm:cxn modelId="{E43CB4AB-89DF-BE4C-ACE5-EA32E63CABDF}" type="presParOf" srcId="{DB907E24-113A-D749-9733-710A2A600FE8}" destId="{4C41DFEC-E7A8-7A43-BBE2-79F5AE47C5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8A3677-E98C-41AD-B2F7-A34B1151E2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08807-A47E-41CE-B92C-C4C0A20D579D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Privacy &amp; Security in Graph Representation Learning</a:t>
          </a:r>
        </a:p>
      </dgm:t>
    </dgm:pt>
    <dgm:pt modelId="{C2D4CB59-3079-4FB4-960D-49E2BBE2D993}" type="parTrans" cxnId="{DDEC8082-267B-4E0C-86CA-1F7F3612EFC5}">
      <dgm:prSet/>
      <dgm:spPr/>
      <dgm:t>
        <a:bodyPr/>
        <a:lstStyle/>
        <a:p>
          <a:endParaRPr lang="en-US"/>
        </a:p>
      </dgm:t>
    </dgm:pt>
    <dgm:pt modelId="{4B5821C3-C152-44A6-BC9F-357C279539E1}" type="sibTrans" cxnId="{DDEC8082-267B-4E0C-86CA-1F7F3612EFC5}">
      <dgm:prSet/>
      <dgm:spPr/>
      <dgm:t>
        <a:bodyPr/>
        <a:lstStyle/>
        <a:p>
          <a:endParaRPr lang="en-US"/>
        </a:p>
      </dgm:t>
    </dgm:pt>
    <dgm:pt modelId="{BF4695B2-2FBD-4B74-B9FC-F489D985F53C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Robust GNNs </a:t>
          </a:r>
          <a:r>
            <a:rPr lang="en-US" sz="2400"/>
            <a:t>in Customer Segmentation and Customer Life Value Prediction</a:t>
          </a:r>
          <a:endParaRPr lang="en-US" sz="2400" dirty="0"/>
        </a:p>
      </dgm:t>
    </dgm:pt>
    <dgm:pt modelId="{2B23DA0C-140B-40F1-BB38-4EF153BFE2FE}" type="parTrans" cxnId="{D99BCAA5-0210-48D2-BA2B-6D7A65011589}">
      <dgm:prSet/>
      <dgm:spPr/>
      <dgm:t>
        <a:bodyPr/>
        <a:lstStyle/>
        <a:p>
          <a:endParaRPr lang="en-US"/>
        </a:p>
      </dgm:t>
    </dgm:pt>
    <dgm:pt modelId="{28686134-41BA-4084-9B85-58C76CE0573D}" type="sibTrans" cxnId="{D99BCAA5-0210-48D2-BA2B-6D7A65011589}">
      <dgm:prSet/>
      <dgm:spPr/>
      <dgm:t>
        <a:bodyPr/>
        <a:lstStyle/>
        <a:p>
          <a:endParaRPr lang="en-US"/>
        </a:p>
      </dgm:t>
    </dgm:pt>
    <dgm:pt modelId="{3069C532-C86B-7949-9DA1-E06D415B2A56}">
      <dgm:prSet custT="1"/>
      <dgm:spPr/>
      <dgm:t>
        <a:bodyPr/>
        <a:lstStyle/>
        <a:p>
          <a:r>
            <a:rPr lang="en-US" sz="2400" dirty="0"/>
            <a:t>Graph Augmentation in Adversarial Graph Contrastive Learning: GANs</a:t>
          </a:r>
        </a:p>
      </dgm:t>
    </dgm:pt>
    <dgm:pt modelId="{60C726A6-A1F7-BB42-9ECF-CFCBBC563676}" type="parTrans" cxnId="{22326CA0-1005-1D44-AA1C-FE0AAE569BFF}">
      <dgm:prSet/>
      <dgm:spPr/>
      <dgm:t>
        <a:bodyPr/>
        <a:lstStyle/>
        <a:p>
          <a:endParaRPr lang="en-US"/>
        </a:p>
      </dgm:t>
    </dgm:pt>
    <dgm:pt modelId="{7CA64687-84DA-5543-B96B-E6BDC4418169}" type="sibTrans" cxnId="{22326CA0-1005-1D44-AA1C-FE0AAE569BFF}">
      <dgm:prSet/>
      <dgm:spPr/>
      <dgm:t>
        <a:bodyPr/>
        <a:lstStyle/>
        <a:p>
          <a:endParaRPr lang="en-US"/>
        </a:p>
      </dgm:t>
    </dgm:pt>
    <dgm:pt modelId="{938C9214-A5FF-764C-A6E2-70A64C2AB4D8}" type="pres">
      <dgm:prSet presAssocID="{158A3677-E98C-41AD-B2F7-A34B1151E221}" presName="linear" presStyleCnt="0">
        <dgm:presLayoutVars>
          <dgm:animLvl val="lvl"/>
          <dgm:resizeHandles val="exact"/>
        </dgm:presLayoutVars>
      </dgm:prSet>
      <dgm:spPr/>
    </dgm:pt>
    <dgm:pt modelId="{D17F730E-C4B0-3E40-9569-4DDC5149AB8B}" type="pres">
      <dgm:prSet presAssocID="{1BD08807-A47E-41CE-B92C-C4C0A20D57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B8E464-A62F-374D-BFAE-AD1E5153B221}" type="pres">
      <dgm:prSet presAssocID="{4B5821C3-C152-44A6-BC9F-357C279539E1}" presName="spacer" presStyleCnt="0"/>
      <dgm:spPr/>
    </dgm:pt>
    <dgm:pt modelId="{FA3DE172-9EDA-784E-B3FF-03DB234B2DE2}" type="pres">
      <dgm:prSet presAssocID="{BF4695B2-2FBD-4B74-B9FC-F489D985F53C}" presName="parentText" presStyleLbl="node1" presStyleIdx="1" presStyleCnt="3" custLinFactNeighborX="122">
        <dgm:presLayoutVars>
          <dgm:chMax val="0"/>
          <dgm:bulletEnabled val="1"/>
        </dgm:presLayoutVars>
      </dgm:prSet>
      <dgm:spPr/>
    </dgm:pt>
    <dgm:pt modelId="{29993C45-6B0B-B847-838D-5B2262942D94}" type="pres">
      <dgm:prSet presAssocID="{28686134-41BA-4084-9B85-58C76CE0573D}" presName="spacer" presStyleCnt="0"/>
      <dgm:spPr/>
    </dgm:pt>
    <dgm:pt modelId="{9587097B-F8A5-4446-AA8F-FFDF76D20ECD}" type="pres">
      <dgm:prSet presAssocID="{3069C532-C86B-7949-9DA1-E06D415B2A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C7DDD55-6235-B847-A0AB-D5B88893724C}" type="presOf" srcId="{1BD08807-A47E-41CE-B92C-C4C0A20D579D}" destId="{D17F730E-C4B0-3E40-9569-4DDC5149AB8B}" srcOrd="0" destOrd="0" presId="urn:microsoft.com/office/officeart/2005/8/layout/vList2"/>
    <dgm:cxn modelId="{AEAF2C60-FB95-6642-B9A0-1DFC37927F30}" type="presOf" srcId="{3069C532-C86B-7949-9DA1-E06D415B2A56}" destId="{9587097B-F8A5-4446-AA8F-FFDF76D20ECD}" srcOrd="0" destOrd="0" presId="urn:microsoft.com/office/officeart/2005/8/layout/vList2"/>
    <dgm:cxn modelId="{C0E6AF77-34E1-674B-93B8-ED4CEA3B9EC7}" type="presOf" srcId="{BF4695B2-2FBD-4B74-B9FC-F489D985F53C}" destId="{FA3DE172-9EDA-784E-B3FF-03DB234B2DE2}" srcOrd="0" destOrd="0" presId="urn:microsoft.com/office/officeart/2005/8/layout/vList2"/>
    <dgm:cxn modelId="{DDEC8082-267B-4E0C-86CA-1F7F3612EFC5}" srcId="{158A3677-E98C-41AD-B2F7-A34B1151E221}" destId="{1BD08807-A47E-41CE-B92C-C4C0A20D579D}" srcOrd="0" destOrd="0" parTransId="{C2D4CB59-3079-4FB4-960D-49E2BBE2D993}" sibTransId="{4B5821C3-C152-44A6-BC9F-357C279539E1}"/>
    <dgm:cxn modelId="{22326CA0-1005-1D44-AA1C-FE0AAE569BFF}" srcId="{158A3677-E98C-41AD-B2F7-A34B1151E221}" destId="{3069C532-C86B-7949-9DA1-E06D415B2A56}" srcOrd="2" destOrd="0" parTransId="{60C726A6-A1F7-BB42-9ECF-CFCBBC563676}" sibTransId="{7CA64687-84DA-5543-B96B-E6BDC4418169}"/>
    <dgm:cxn modelId="{D99BCAA5-0210-48D2-BA2B-6D7A65011589}" srcId="{158A3677-E98C-41AD-B2F7-A34B1151E221}" destId="{BF4695B2-2FBD-4B74-B9FC-F489D985F53C}" srcOrd="1" destOrd="0" parTransId="{2B23DA0C-140B-40F1-BB38-4EF153BFE2FE}" sibTransId="{28686134-41BA-4084-9B85-58C76CE0573D}"/>
    <dgm:cxn modelId="{F5A480D8-CD6C-994D-AE12-131462AF2D87}" type="presOf" srcId="{158A3677-E98C-41AD-B2F7-A34B1151E221}" destId="{938C9214-A5FF-764C-A6E2-70A64C2AB4D8}" srcOrd="0" destOrd="0" presId="urn:microsoft.com/office/officeart/2005/8/layout/vList2"/>
    <dgm:cxn modelId="{C2E5E30E-8A3A-3141-BA73-4424BD254BAF}" type="presParOf" srcId="{938C9214-A5FF-764C-A6E2-70A64C2AB4D8}" destId="{D17F730E-C4B0-3E40-9569-4DDC5149AB8B}" srcOrd="0" destOrd="0" presId="urn:microsoft.com/office/officeart/2005/8/layout/vList2"/>
    <dgm:cxn modelId="{50B2DAF7-62B3-1F49-B175-47AD4F8568AE}" type="presParOf" srcId="{938C9214-A5FF-764C-A6E2-70A64C2AB4D8}" destId="{37B8E464-A62F-374D-BFAE-AD1E5153B221}" srcOrd="1" destOrd="0" presId="urn:microsoft.com/office/officeart/2005/8/layout/vList2"/>
    <dgm:cxn modelId="{6C832A85-D26B-0442-9803-61ED2EF9E793}" type="presParOf" srcId="{938C9214-A5FF-764C-A6E2-70A64C2AB4D8}" destId="{FA3DE172-9EDA-784E-B3FF-03DB234B2DE2}" srcOrd="2" destOrd="0" presId="urn:microsoft.com/office/officeart/2005/8/layout/vList2"/>
    <dgm:cxn modelId="{52623043-00A1-0F49-98CB-D8A360C66F27}" type="presParOf" srcId="{938C9214-A5FF-764C-A6E2-70A64C2AB4D8}" destId="{29993C45-6B0B-B847-838D-5B2262942D94}" srcOrd="3" destOrd="0" presId="urn:microsoft.com/office/officeart/2005/8/layout/vList2"/>
    <dgm:cxn modelId="{C9C5FD5C-D69C-6344-A0CF-9EFD609B4D2A}" type="presParOf" srcId="{938C9214-A5FF-764C-A6E2-70A64C2AB4D8}" destId="{9587097B-F8A5-4446-AA8F-FFDF76D20EC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16B6B-52AC-FF4C-99A0-04CADC11DD9F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C213B-1398-9345-A7B6-1ED5AF13B69E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Introduction</a:t>
          </a:r>
        </a:p>
      </dsp:txBody>
      <dsp:txXfrm>
        <a:off x="0" y="531"/>
        <a:ext cx="10515600" cy="621467"/>
      </dsp:txXfrm>
    </dsp:sp>
    <dsp:sp modelId="{B287DE68-99D4-F143-9207-8476200DCB08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5D0A2-A863-B64E-8725-E864C6A26039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Motivation </a:t>
          </a:r>
        </a:p>
      </dsp:txBody>
      <dsp:txXfrm>
        <a:off x="0" y="621999"/>
        <a:ext cx="10515600" cy="621467"/>
      </dsp:txXfrm>
    </dsp:sp>
    <dsp:sp modelId="{7AFD02A2-608A-534E-9824-EEFBA7679502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5036E-2C44-4742-B1A0-3086633B2AB4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ARIEL: Adversarial Graph Contrastive Learning</a:t>
          </a:r>
        </a:p>
      </dsp:txBody>
      <dsp:txXfrm>
        <a:off x="0" y="1243467"/>
        <a:ext cx="10515600" cy="621467"/>
      </dsp:txXfrm>
    </dsp:sp>
    <dsp:sp modelId="{081C248F-F290-A046-8E63-CBD397D414B9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513C8-7EA6-B145-83C6-84946C44F0E3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Pro-GNN: Property-GNN</a:t>
          </a:r>
        </a:p>
      </dsp:txBody>
      <dsp:txXfrm>
        <a:off x="0" y="1864935"/>
        <a:ext cx="10515600" cy="621467"/>
      </dsp:txXfrm>
    </dsp:sp>
    <dsp:sp modelId="{6FBFEB1B-AA70-5448-A137-0CC5AB9FE397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DBE8E-6803-EA4D-984C-D20EA7F9D414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Comparison &amp; Analysis</a:t>
          </a:r>
        </a:p>
      </dsp:txBody>
      <dsp:txXfrm>
        <a:off x="0" y="2486402"/>
        <a:ext cx="10515600" cy="621467"/>
      </dsp:txXfrm>
    </dsp:sp>
    <dsp:sp modelId="{3DA2A5B6-D2A4-F44B-B01F-FE7D70779D79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E3E55-FE17-BE42-B5F8-E0FEB22703A2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Potential Improvement</a:t>
          </a:r>
        </a:p>
      </dsp:txBody>
      <dsp:txXfrm>
        <a:off x="0" y="3107870"/>
        <a:ext cx="10515600" cy="621467"/>
      </dsp:txXfrm>
    </dsp:sp>
    <dsp:sp modelId="{56552C87-1A47-544F-89FC-D9F023089FB6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451A1-8EE1-2A42-ADA2-E6EEBD1613B3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work</a:t>
          </a:r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0BB39-4872-6345-9C62-ED8094944174}">
      <dsp:nvSpPr>
        <dsp:cNvPr id="0" name=""/>
        <dsp:cNvSpPr/>
      </dsp:nvSpPr>
      <dsp:spPr>
        <a:xfrm>
          <a:off x="0" y="436"/>
          <a:ext cx="4876087" cy="14304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effectLst/>
            </a:rPr>
            <a:t>GNNs are vulnerable to adversarial attacks </a:t>
          </a:r>
        </a:p>
      </dsp:txBody>
      <dsp:txXfrm>
        <a:off x="41898" y="42334"/>
        <a:ext cx="4792291" cy="1346699"/>
      </dsp:txXfrm>
    </dsp:sp>
    <dsp:sp modelId="{29FB370D-CB45-3641-9A64-1B8620B84FAB}">
      <dsp:nvSpPr>
        <dsp:cNvPr id="0" name=""/>
        <dsp:cNvSpPr/>
      </dsp:nvSpPr>
      <dsp:spPr>
        <a:xfrm rot="5400000">
          <a:off x="2169826" y="1466694"/>
          <a:ext cx="536435" cy="643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244927" y="1520337"/>
        <a:ext cx="386234" cy="375505"/>
      </dsp:txXfrm>
    </dsp:sp>
    <dsp:sp modelId="{33F59511-EA8E-C749-A53A-C88CE7ED50B6}">
      <dsp:nvSpPr>
        <dsp:cNvPr id="0" name=""/>
        <dsp:cNvSpPr/>
      </dsp:nvSpPr>
      <dsp:spPr>
        <a:xfrm>
          <a:off x="3141" y="2146179"/>
          <a:ext cx="4869805" cy="14304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Degrade GNN performance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ffectLst/>
            </a:rPr>
            <a:t>Privacy and security risks</a:t>
          </a:r>
          <a:endParaRPr lang="en-US" sz="2600" kern="1200" dirty="0"/>
        </a:p>
      </dsp:txBody>
      <dsp:txXfrm>
        <a:off x="45039" y="2188077"/>
        <a:ext cx="4786009" cy="1346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C7641-40FF-7647-86BB-AD6D01BF8C6B}">
      <dsp:nvSpPr>
        <dsp:cNvPr id="0" name=""/>
        <dsp:cNvSpPr/>
      </dsp:nvSpPr>
      <dsp:spPr>
        <a:xfrm>
          <a:off x="0" y="0"/>
          <a:ext cx="10340476" cy="5254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Classification task</a:t>
          </a:r>
        </a:p>
      </dsp:txBody>
      <dsp:txXfrm>
        <a:off x="25651" y="25651"/>
        <a:ext cx="10289174" cy="474170"/>
      </dsp:txXfrm>
    </dsp:sp>
    <dsp:sp modelId="{4C41DFEC-E7A8-7A43-BBE2-79F5AE47C534}">
      <dsp:nvSpPr>
        <dsp:cNvPr id="0" name=""/>
        <dsp:cNvSpPr/>
      </dsp:nvSpPr>
      <dsp:spPr>
        <a:xfrm>
          <a:off x="0" y="527397"/>
          <a:ext cx="10340476" cy="98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rgbClr val="141413"/>
              </a:solidFill>
              <a:effectLst/>
              <a:latin typeface="+mn-lt"/>
            </a:rPr>
            <a:t>Node: Consistent improvement and more stable performance</a:t>
          </a: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rgbClr val="141413"/>
              </a:solidFill>
              <a:latin typeface="+mn-lt"/>
            </a:rPr>
            <a:t>Graph: Stronger performance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rgbClr val="141413"/>
              </a:solidFill>
              <a:effectLst/>
              <a:latin typeface="+mn-lt"/>
            </a:rPr>
            <a:t>ARIEL has a better data augmentation strategy</a:t>
          </a:r>
          <a:endParaRPr lang="en-US" sz="2000" kern="1200" dirty="0">
            <a:latin typeface="+mn-lt"/>
          </a:endParaRPr>
        </a:p>
      </dsp:txBody>
      <dsp:txXfrm>
        <a:off x="0" y="527397"/>
        <a:ext cx="10340476" cy="981643"/>
      </dsp:txXfrm>
    </dsp:sp>
    <dsp:sp modelId="{B399852B-78AD-0140-A784-5435BE6E7D0C}">
      <dsp:nvSpPr>
        <dsp:cNvPr id="0" name=""/>
        <dsp:cNvSpPr/>
      </dsp:nvSpPr>
      <dsp:spPr>
        <a:xfrm>
          <a:off x="0" y="1531268"/>
          <a:ext cx="10340476" cy="5254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 under attack</a:t>
          </a:r>
        </a:p>
      </dsp:txBody>
      <dsp:txXfrm>
        <a:off x="25651" y="1556919"/>
        <a:ext cx="10289174" cy="474170"/>
      </dsp:txXfrm>
    </dsp:sp>
    <dsp:sp modelId="{02C45E93-18CF-BD48-99EA-9145C8BBFE7C}">
      <dsp:nvSpPr>
        <dsp:cNvPr id="0" name=""/>
        <dsp:cNvSpPr/>
      </dsp:nvSpPr>
      <dsp:spPr>
        <a:xfrm>
          <a:off x="0" y="2034513"/>
          <a:ext cx="10340476" cy="590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rgbClr val="141413"/>
              </a:solidFill>
              <a:latin typeface="+mn-lt"/>
            </a:rPr>
            <a:t>M</a:t>
          </a:r>
          <a:r>
            <a:rPr lang="en-US" sz="2000" kern="1200" dirty="0">
              <a:solidFill>
                <a:srgbClr val="141413"/>
              </a:solidFill>
              <a:effectLst/>
              <a:latin typeface="+mn-lt"/>
            </a:rPr>
            <a:t>ore robust than the previous graph contrastive learning methods under an adversarial attack (</a:t>
          </a:r>
          <a:r>
            <a:rPr lang="en-US" sz="2000" kern="1200" dirty="0" err="1">
              <a:solidFill>
                <a:srgbClr val="141413"/>
              </a:solidFill>
              <a:effectLst/>
              <a:latin typeface="+mn-lt"/>
            </a:rPr>
            <a:t>Metattack</a:t>
          </a:r>
          <a:r>
            <a:rPr lang="en-US" sz="2000" kern="1200" dirty="0">
              <a:solidFill>
                <a:srgbClr val="141413"/>
              </a:solidFill>
              <a:effectLst/>
              <a:latin typeface="+mn-lt"/>
            </a:rPr>
            <a:t>)</a:t>
          </a:r>
          <a:endParaRPr lang="en-US" sz="2000" kern="1200" dirty="0">
            <a:latin typeface="+mn-lt"/>
          </a:endParaRPr>
        </a:p>
      </dsp:txBody>
      <dsp:txXfrm>
        <a:off x="0" y="2034513"/>
        <a:ext cx="10340476" cy="5909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C7641-40FF-7647-86BB-AD6D01BF8C6B}">
      <dsp:nvSpPr>
        <dsp:cNvPr id="0" name=""/>
        <dsp:cNvSpPr/>
      </dsp:nvSpPr>
      <dsp:spPr>
        <a:xfrm>
          <a:off x="0" y="0"/>
          <a:ext cx="10791360" cy="6767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Ablation Study</a:t>
          </a:r>
        </a:p>
      </dsp:txBody>
      <dsp:txXfrm>
        <a:off x="33035" y="33035"/>
        <a:ext cx="10725290" cy="610653"/>
      </dsp:txXfrm>
    </dsp:sp>
    <dsp:sp modelId="{4C41DFEC-E7A8-7A43-BBE2-79F5AE47C534}">
      <dsp:nvSpPr>
        <dsp:cNvPr id="0" name=""/>
        <dsp:cNvSpPr/>
      </dsp:nvSpPr>
      <dsp:spPr>
        <a:xfrm>
          <a:off x="0" y="774966"/>
          <a:ext cx="10791360" cy="404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62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800" kern="1200" dirty="0">
              <a:solidFill>
                <a:srgbClr val="141413"/>
              </a:solidFill>
              <a:latin typeface="+mn-lt"/>
            </a:rPr>
            <a:t>Adversarial contrastive loss coefficient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altLang="zh-CN" sz="2800" kern="1200">
                  <a:solidFill>
                    <a:srgbClr val="141413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US" altLang="zh-CN" sz="2800" kern="1200" dirty="0">
              <a:solidFill>
                <a:srgbClr val="141413"/>
              </a:solidFill>
              <a:latin typeface="+mn-lt"/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altLang="zh-CN" sz="2800" kern="1200" dirty="0">
              <a:solidFill>
                <a:srgbClr val="141413"/>
              </a:solidFill>
              <a:latin typeface="+mn-lt"/>
            </a:rPr>
            <a:t> = 0, increase</a:t>
          </a:r>
          <a14:m xmlns:a14="http://schemas.microsoft.com/office/drawing/2010/main">
            <m:oMath xmlns:m="http://schemas.openxmlformats.org/officeDocument/2006/math">
              <m:r>
                <a:rPr lang="en-US" altLang="zh-CN" sz="2800" b="0" i="0" kern="1200" smtClean="0">
                  <a:solidFill>
                    <a:srgbClr val="141413"/>
                  </a:solidFill>
                  <a:latin typeface="Cambria Math" panose="02040503050406030204" pitchFamily="18" charset="0"/>
                </a:rPr>
                <m:t> </m:t>
              </m:r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altLang="zh-CN" sz="2800" kern="1200" dirty="0">
              <a:solidFill>
                <a:srgbClr val="141413"/>
              </a:solidFill>
              <a:latin typeface="+mn-lt"/>
            </a:rPr>
            <a:t> from 0 to 2</a:t>
          </a:r>
          <a:endParaRPr lang="en-US" sz="2800" kern="1200" dirty="0">
            <a:latin typeface="+mn-lt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800" kern="1200" dirty="0">
              <a:solidFill>
                <a:srgbClr val="141413"/>
              </a:solidFill>
              <a:latin typeface="+mn-lt"/>
            </a:rPr>
            <a:t>Information regularization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2800" kern="1200" dirty="0">
              <a:latin typeface="+mn-lt"/>
            </a:rPr>
            <a:t>: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altLang="zh-CN" sz="2800" kern="1200" dirty="0">
              <a:solidFill>
                <a:srgbClr val="141413"/>
              </a:solidFill>
              <a:latin typeface="+mn-lt"/>
            </a:rPr>
            <a:t> = 0, increase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altLang="zh-CN" sz="2800" i="1" kern="1200">
                      <a:solidFill>
                        <a:srgbClr val="141413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altLang="zh-CN" sz="2800" kern="1200" dirty="0">
              <a:solidFill>
                <a:srgbClr val="141413"/>
              </a:solidFill>
              <a:latin typeface="+mn-lt"/>
            </a:rPr>
            <a:t> from 0 to 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zh-CN" sz="2400" kern="1200" dirty="0">
            <a:solidFill>
              <a:srgbClr val="141413"/>
            </a:solidFill>
            <a:latin typeface="+mn-lt"/>
          </a:endParaRPr>
        </a:p>
      </dsp:txBody>
      <dsp:txXfrm>
        <a:off x="0" y="774966"/>
        <a:ext cx="10791360" cy="40420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F730E-C4B0-3E40-9569-4DDC5149AB8B}">
      <dsp:nvSpPr>
        <dsp:cNvPr id="0" name=""/>
        <dsp:cNvSpPr/>
      </dsp:nvSpPr>
      <dsp:spPr>
        <a:xfrm>
          <a:off x="0" y="205522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Privacy &amp; Security in Graph Representation Learning</a:t>
          </a:r>
        </a:p>
      </dsp:txBody>
      <dsp:txXfrm>
        <a:off x="59399" y="264921"/>
        <a:ext cx="10396802" cy="1098002"/>
      </dsp:txXfrm>
    </dsp:sp>
    <dsp:sp modelId="{FA3DE172-9EDA-784E-B3FF-03DB234B2DE2}">
      <dsp:nvSpPr>
        <dsp:cNvPr id="0" name=""/>
        <dsp:cNvSpPr/>
      </dsp:nvSpPr>
      <dsp:spPr>
        <a:xfrm>
          <a:off x="0" y="1609522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Robust GNNs </a:t>
          </a:r>
          <a:r>
            <a:rPr lang="en-US" sz="2400" kern="1200"/>
            <a:t>in Customer Segmentation and Customer Life Value Prediction</a:t>
          </a:r>
          <a:endParaRPr lang="en-US" sz="2400" kern="1200" dirty="0"/>
        </a:p>
      </dsp:txBody>
      <dsp:txXfrm>
        <a:off x="59399" y="1668921"/>
        <a:ext cx="10396802" cy="1098002"/>
      </dsp:txXfrm>
    </dsp:sp>
    <dsp:sp modelId="{9587097B-F8A5-4446-AA8F-FFDF76D20ECD}">
      <dsp:nvSpPr>
        <dsp:cNvPr id="0" name=""/>
        <dsp:cNvSpPr/>
      </dsp:nvSpPr>
      <dsp:spPr>
        <a:xfrm>
          <a:off x="0" y="3013522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Graph Augmentation in Adversarial Graph Contrastive Learning: GANs</a:t>
          </a:r>
        </a:p>
      </dsp:txBody>
      <dsp:txXfrm>
        <a:off x="59399" y="3072921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42305-8709-961D-9041-8BC7BB1AB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A9DE4-FB19-D347-A82B-9BE716049D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6721E-21C8-854E-A5B1-D18CBF2F81CF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75CF3-0120-5A5E-36D3-5AEB0220C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336AD-E65B-298C-2245-55E8CC631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AE439-2856-9140-B57E-974084DFE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54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1674F-979B-8742-8544-6DE263292E6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C072E-2180-BE4B-8977-F4BDD5D9F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9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5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777A5-C43E-E7D7-79FD-07153A26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CE8DB-4FA6-8092-3CD2-8FBDEDA1C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85D55-CE84-4DDE-7FFF-19B063DF5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2C04-86FA-F0D6-313C-7C661D50E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7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9440-31A7-AFD2-8956-1B3DFE51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3DD4E-E36A-C6F8-996D-7F36BB463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FD876-A82E-3202-C506-DACB539C5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59A88-D216-3294-B65C-E198C416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50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 of each graph,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3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9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5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9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9A83-FBA1-0FE1-B237-B0C82D4F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6144B-E9AC-2517-AF52-833498A89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5F394-F050-ECA2-5D9B-050B2E47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30C53-DA1D-C341-9679-9113CF83D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28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16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9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4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09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FF248-FA06-8917-87A0-E43F64CA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21E511-4809-D598-C25F-F71CA5A84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5DE7-758B-F9A2-1822-AA14A63BC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69047-C907-CA07-1B9E-F6E207A09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29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DA1C-56D1-5B2C-1DDF-91613B940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FFE74-2FB2-7462-75B5-44289C872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14F43-D45F-A073-EF24-DEA12E5F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061A2-BAA9-707F-46C8-2A5B07FD4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3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9B31D-B68C-6C1F-262A-DAC428985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1CB58-686C-15B9-3085-D9A0A280E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F6468-F176-C47B-5C82-9654753A0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0F126-6B2A-23F5-1E9D-1C6B4AF9F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0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1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9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6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99DFB-F07A-2221-01DD-9FB60000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86D64-4841-DDF8-B4F4-BABD64ECA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AF390-2A10-9822-F81C-9CB5756CC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1CC34-2859-4E7D-BB7C-2C29A865E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00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CE6E-DFE9-3C8B-B2F3-8F3EAC6F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43060-2DC0-A811-1E64-E7FB28A0F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A256F-95AF-95E7-81BD-0B2AB296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7971B-B53B-AA8E-24A1-6BD71E28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3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C1225-7763-9299-A32D-D540CCE3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52ADD-36C3-7465-EA2F-FD025E85D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006A2-E84A-C6AD-856E-A79CEBD1F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831FB-FEEE-B8F3-1946-C7C17ADF6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9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028D-1BF3-F554-DE09-9F845A46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B56CA-F0AA-7602-F0A6-1C17F0C22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A8C4-8092-196B-B8D7-6182DE5E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5E47-B908-DB54-ACC5-5D04F712B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0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B8C-3793-6779-A304-A91E4CD6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DAD22-E059-D82C-C606-2A04371F7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4C46E-85E4-60EF-B096-5B491BD3B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28AF5-C5EF-BCA4-9C17-D2ECD64F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21CEF-2D3E-399C-2095-D5FA95D9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66E51-FE93-A7F1-E529-019BFFB95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01BC3-714D-5BA3-3A9C-2E0697928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BDF00-D84F-B4E1-6344-2EE30342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6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1C61-56CA-7499-17CE-3D4A8D8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E4034-CEE9-A68B-40A6-6C79B9FA3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426C3-F02A-D0D0-98B2-EE7AAE051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5444-A976-9DFD-6EB0-373BBB845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072E-2180-BE4B-8977-F4BDD5D9FB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AA1E-83B5-5B55-3FAF-755EA683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1512-3127-4748-DA09-2667748E7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9FDBA-E165-4B1B-4731-280DE280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8DEC-E8E8-064E-BB2E-3C7EC3AA04F2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83C0-6697-6FD6-04D9-F45E618F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4BA-6830-1E2A-0554-574E7A17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D1CD-4ACE-64B6-0EB2-DF1143DC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55E0F-66F8-6D46-FC46-21BDA9EA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69E2-7B65-4CE0-B552-C8657054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FF6A4-7176-C34A-B9A2-11868E6CDB7A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EA0E9-8406-161E-A3A6-16B51998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B537-BBD3-6CE1-7DF6-57B0F34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2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2C64D-22B0-51BF-C86B-B6C2E05BF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A74AC-C072-7DC7-3B1A-937677154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CA51-D550-E219-13BA-D2AB608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935C-1AD5-6C4D-ABA5-0341BDBAAA1B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A26-D7C8-B149-6517-63FC72B2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DBC8-E8AD-A119-01C5-2D553768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0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909E-68C5-6315-7709-99837D50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8680-DF2D-3665-E81F-38D8FAB1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6589-80DF-1D05-A70E-53E9EF8B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C431-6156-EE48-B481-7CACB1312E09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3974-D779-AA58-7A33-4488AC6E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99106-5514-4CA6-9438-6EA56201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3836-CE9B-60D9-7E18-A08C5C8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7F78-D3B8-CD77-BDDC-05B539EE4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9C77-76AE-E5B1-5BCF-68545098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BCCC-F277-8C49-AF3D-E2C538BDD113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47E58-DFC4-FC06-EA32-A4010010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E8B87-43DD-9932-10B4-9880CD65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3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BDB0-8EC7-C44C-1391-E8E3A8CF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BB4B-02CE-10DB-8AE7-87442DAE8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F2FA9-B89E-7C5E-D852-1A56BBC1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32BED-6964-A710-51F9-E3D34CB5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9C49-71F1-1C43-8EAB-87BF176FA0B8}" type="datetime1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B86CB-1A3C-36DA-601C-028C41F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299CF-552C-ABC7-6617-823F4BD6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8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562D-00A4-B99F-AF6D-3F9CBF9A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44B86-246B-9D9E-8C7C-BD6F52320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AB021-000D-0EC5-8450-0009508CC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ABDD3-372F-8EAE-3413-57F276A39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4AAF6-AE96-D80C-E394-55525BDC1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CA27D-54F5-D6DB-4428-0B53F51B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2C3A-F6CD-3A4E-B877-CA225E40803C}" type="datetime1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6C410-4BB2-D108-0DE6-09E31674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43FCE-F962-8EA5-3972-D44D2F20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4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0C64-D189-08EF-1999-AC771B2A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48149-2D0B-AE90-4E94-9F9723F6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3563-BD5D-7740-8217-10E9E7DC032B}" type="datetime1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281C-D36A-725B-A25C-6568263D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FACB4-362D-55EC-BFE5-A4B6D29F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8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AA1CD-B4BB-CD2B-8A8D-E51CB1E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E96B-D146-F84F-8532-814055C8903A}" type="datetime1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13ACF-3355-B8FB-E9FB-02EAA463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8E5EB-3D0A-B45A-78D6-9C06F74D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A778-02E9-CDD6-D2BA-C964453A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46E5-78E2-591C-5661-BF45D48D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CB15F-DF34-371B-BE1F-416EC0F88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B21A-5B48-60B9-CC4C-052197C1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7703-14F8-6341-AF2B-9FCD8607CCCF}" type="datetime1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F4579-4B5D-17CE-6868-4C623C64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69273-D4DC-1FA1-AEAB-174084A1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FFDC-BA79-3A90-BFE7-471EE6B4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6A20-935A-F137-D7AD-268D8304D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7C18F-427E-D256-13A1-04A2A3900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D5CC-DEE8-481E-204F-CA02D0AD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4144-DB44-FB40-BCC4-23A3CF3B187C}" type="datetime1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D9821-E36F-463B-49E6-F4FCCD7F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CD0E0-A1E9-F90D-A719-FA8E338D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9D8DA-B0BB-1045-176B-AD98EE7D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9A3B-5544-A3B1-A63D-4F8A75507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843D-29D9-9771-B995-57CB9E139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FEBD4-A595-EB41-9C58-9603191D8933}" type="datetime1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45E7-CF98-A2C5-143A-51F3E198A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4993-A282-D57B-26C0-9168A65E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7FFC7-137F-6F4F-A669-B3F4AD6E0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5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arxiv.org/abs/2003.05730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D3432CBE-D714-96E3-8651-066F3FA1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01"/>
          <a:stretch/>
        </p:blipFill>
        <p:spPr>
          <a:xfrm>
            <a:off x="255544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8489F-8AE4-AFD8-0C67-64438E4A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764156"/>
            <a:ext cx="10917767" cy="209664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Robust Graph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Representation Learning 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with Adversarial Training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5E6ED-FA1A-EDE4-C9F4-B6C2A5A4442A}"/>
              </a:ext>
            </a:extLst>
          </p:cNvPr>
          <p:cNvSpPr txBox="1"/>
          <p:nvPr/>
        </p:nvSpPr>
        <p:spPr>
          <a:xfrm>
            <a:off x="4834546" y="4142649"/>
            <a:ext cx="2555715" cy="1482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kern="12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Haijing</a:t>
            </a:r>
            <a:r>
              <a:rPr lang="en-US" sz="2800" b="1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CC4E1-8C35-D166-8277-724D358A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E7DC5-4B42-3CBC-2D4A-5F77A9D5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05" y="306287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</a:rPr>
              <a:t>Graph Contrastive </a:t>
            </a:r>
            <a:r>
              <a:rPr lang="en-US" sz="4000" b="1" dirty="0">
                <a:solidFill>
                  <a:schemeClr val="bg1"/>
                </a:solidFill>
              </a:rPr>
              <a:t>L</a:t>
            </a:r>
            <a:r>
              <a:rPr lang="en-US" sz="4000" b="1" dirty="0">
                <a:solidFill>
                  <a:schemeClr val="bg1"/>
                </a:solidFill>
                <a:effectLst/>
              </a:rPr>
              <a:t>earning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0A98518-E370-7261-14E1-BCD70DB6B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5" y="1590741"/>
            <a:ext cx="11444183" cy="2277936"/>
          </a:xfrm>
        </p:spPr>
        <p:txBody>
          <a:bodyPr anchor="ctr">
            <a:normAutofit/>
          </a:bodyPr>
          <a:lstStyle/>
          <a:p>
            <a:r>
              <a:rPr lang="en-US" sz="2600" dirty="0"/>
              <a:t>A</a:t>
            </a:r>
            <a:r>
              <a:rPr lang="en-US" sz="2600" dirty="0">
                <a:effectLst/>
              </a:rPr>
              <a:t>n effective </a:t>
            </a:r>
            <a:r>
              <a:rPr lang="en-US" sz="2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self-supervised</a:t>
            </a:r>
            <a:r>
              <a:rPr lang="en-US" sz="2600" dirty="0">
                <a:effectLst/>
              </a:rPr>
              <a:t> method in graph representation learning </a:t>
            </a:r>
            <a:r>
              <a:rPr lang="en-US" sz="2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without</a:t>
            </a:r>
            <a:r>
              <a:rPr lang="en-US" sz="2600" b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600" dirty="0">
                <a:effectLst/>
              </a:rPr>
              <a:t>relying on labeled data; Node-level &amp; Graph-level </a:t>
            </a:r>
          </a:p>
          <a:p>
            <a:r>
              <a:rPr lang="en-US" sz="2600" dirty="0"/>
              <a:t>Key idea: Create positive and negative pairs, and then maximize the similarity among positive pairs and minimize the similarity with negative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A79D1-4542-D57B-C874-065D468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A08F238-2AE5-A9A3-238B-48E49B40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39" y="3460028"/>
            <a:ext cx="4136761" cy="3132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0B637D-D6BD-5483-C7FA-9B38E3D5886E}"/>
              </a:ext>
            </a:extLst>
          </p:cNvPr>
          <p:cNvSpPr txBox="1"/>
          <p:nvPr/>
        </p:nvSpPr>
        <p:spPr>
          <a:xfrm>
            <a:off x="2849479" y="6510992"/>
            <a:ext cx="601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2"/>
                </a:solidFill>
                <a:effectLst/>
              </a:rPr>
              <a:t>Chen et al. 2020. A simple framework for contrastive learning of visual representations. 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7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7CAEB-3B09-6D8E-0B86-FB0FCF214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8F4FDD-4531-A392-88AC-F5BC68308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FEE9E-66A9-2B88-BEBD-779EABD3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54E3-3D55-F9FE-35B6-D555A6D73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889157-E458-D110-D1F2-3A3F329B6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2B6446-C25D-6F63-F401-1BFBB530A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A15E2-AC28-4B60-4F00-024C082B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05" y="306287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 of ARIEL Framework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ED90-28E0-8210-F8EF-37A34AB8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013053F8-E3E2-2ED8-8BFA-77FFBAC5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53" y="2334115"/>
            <a:ext cx="9010254" cy="3401368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94DEA6D7-76C7-59CC-5D28-7D1E8DE84DB3}"/>
              </a:ext>
            </a:extLst>
          </p:cNvPr>
          <p:cNvSpPr/>
          <p:nvPr/>
        </p:nvSpPr>
        <p:spPr>
          <a:xfrm>
            <a:off x="2372498" y="5599764"/>
            <a:ext cx="284205" cy="257544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A3852910-5215-C618-2407-0A4D790C17E8}"/>
              </a:ext>
            </a:extLst>
          </p:cNvPr>
          <p:cNvSpPr/>
          <p:nvPr/>
        </p:nvSpPr>
        <p:spPr>
          <a:xfrm>
            <a:off x="8573530" y="3590575"/>
            <a:ext cx="284205" cy="257544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BE59E-C307-F5CC-5016-2A6247709DED}"/>
              </a:ext>
            </a:extLst>
          </p:cNvPr>
          <p:cNvSpPr txBox="1"/>
          <p:nvPr/>
        </p:nvSpPr>
        <p:spPr>
          <a:xfrm>
            <a:off x="7952279" y="3099418"/>
            <a:ext cx="28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Regularization </a:t>
            </a:r>
          </a:p>
        </p:txBody>
      </p:sp>
    </p:spTree>
    <p:extLst>
      <p:ext uri="{BB962C8B-B14F-4D97-AF65-F5344CB8AC3E}">
        <p14:creationId xmlns:p14="http://schemas.microsoft.com/office/powerpoint/2010/main" val="55433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93557-780A-60FF-C52B-8B776434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C4120B-A783-B222-5DA4-C5795CC5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3BE3-7A11-CA7F-96B3-1A0FD844B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D2105A-1710-5A60-473D-D15B691A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E0CDB-8117-EB87-F37F-356EEED7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219F3D-0FB1-BA75-E9D2-B911720D7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AA20-D2DA-C16F-BA58-CF9C2952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05" y="306287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6CC96-AD9F-8414-4247-6D77A083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7C565-4937-559E-31C6-17F479A2C49E}"/>
              </a:ext>
            </a:extLst>
          </p:cNvPr>
          <p:cNvSpPr txBox="1"/>
          <p:nvPr/>
        </p:nvSpPr>
        <p:spPr>
          <a:xfrm>
            <a:off x="911406" y="3458525"/>
            <a:ext cx="6674250" cy="255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Minimize t</a:t>
            </a:r>
            <a:r>
              <a:rPr lang="en-US" sz="2400" dirty="0">
                <a:effectLst/>
              </a:rPr>
              <a:t>he contrastive loss between the two augmented views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Minimize t</a:t>
            </a:r>
            <a:r>
              <a:rPr lang="en-US" sz="2400" dirty="0">
                <a:effectLst/>
              </a:rPr>
              <a:t>he contrastive loss between the adversarial view and </a:t>
            </a:r>
            <a:r>
              <a:rPr lang="en-US" sz="2400" dirty="0"/>
              <a:t>its</a:t>
            </a:r>
            <a:r>
              <a:rPr lang="en-US" sz="2400" dirty="0">
                <a:effectLst/>
              </a:rPr>
              <a:t> corresponding augmented view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Apply t</a:t>
            </a:r>
            <a:r>
              <a:rPr lang="en-US" sz="2400" dirty="0">
                <a:effectLst/>
              </a:rPr>
              <a:t>he information regularization to maintain training stability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FAC12-0E3A-07B2-E2DC-E7A05F27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9" y="2301189"/>
            <a:ext cx="8871319" cy="64284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30C6E0B-4522-243C-77F0-90489F707F96}"/>
              </a:ext>
            </a:extLst>
          </p:cNvPr>
          <p:cNvSpPr/>
          <p:nvPr/>
        </p:nvSpPr>
        <p:spPr>
          <a:xfrm>
            <a:off x="1171977" y="2251071"/>
            <a:ext cx="9635379" cy="692967"/>
          </a:xfrm>
          <a:prstGeom prst="frame">
            <a:avLst>
              <a:gd name="adj1" fmla="val 714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7B2F01E7-DE9A-A724-6183-D2328E111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022" y="3937763"/>
            <a:ext cx="4231612" cy="15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F0FD9-A21D-9B61-C6FF-ED17BE67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A8F899-1B45-D8E8-FCF2-D160C88E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C93A-E01B-45FD-5764-BF6AE7F4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48108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Loss Function</a:t>
            </a:r>
            <a:endParaRPr lang="en-US" sz="4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D89A9-BE17-A627-31C1-0A1EFD061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823" y="1347536"/>
                <a:ext cx="11384922" cy="5029381"/>
              </a:xfrm>
              <a:effectLst/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effectLst/>
                  </a:rPr>
                  <a:t>Contrastive Loss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 A variant of </a:t>
                </a:r>
                <a:r>
                  <a:rPr lang="en-US" dirty="0" err="1"/>
                  <a:t>InfoNCE</a:t>
                </a:r>
                <a:r>
                  <a:rPr lang="en-US" dirty="0"/>
                  <a:t> loss: M</a:t>
                </a:r>
                <a:r>
                  <a:rPr lang="en-US" dirty="0">
                    <a:effectLst/>
                  </a:rPr>
                  <a:t>aximize the lower bound of the mutual information between two random variables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dirty="0" err="1"/>
                  <a:t>SimCLR</a:t>
                </a:r>
                <a:r>
                  <a:rPr lang="en-US" dirty="0"/>
                  <a:t> framework</a:t>
                </a:r>
              </a:p>
              <a:p>
                <a:pPr lvl="1"/>
                <a:endParaRPr lang="en-US" sz="2000" dirty="0">
                  <a:effectLst/>
                </a:endParaRPr>
              </a:p>
              <a:p>
                <a:pPr lvl="1"/>
                <a:endParaRPr lang="en-US" sz="1600" dirty="0"/>
              </a:p>
              <a:p>
                <a:endParaRPr lang="en-US" sz="2000" dirty="0">
                  <a:effectLst/>
                </a:endParaRPr>
              </a:p>
              <a:p>
                <a:endParaRPr lang="en-US" sz="2000" dirty="0">
                  <a:effectLst/>
                </a:endParaRPr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D89A9-BE17-A627-31C1-0A1EFD061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823" y="1347536"/>
                <a:ext cx="11384922" cy="5029381"/>
              </a:xfrm>
              <a:blipFill>
                <a:blip r:embed="rId3"/>
                <a:stretch>
                  <a:fillRect l="-8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9B08D10-BACA-5867-D69F-45EB42D86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16E3C4-7A9D-9A21-B887-D35EAFEED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13A0-A869-8C98-F461-4BC50164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z="1600" smtClean="0"/>
              <a:t>13</a:t>
            </a:fld>
            <a:endParaRPr lang="en-US" sz="1600" dirty="0"/>
          </a:p>
        </p:txBody>
      </p:sp>
      <p:pic>
        <p:nvPicPr>
          <p:cNvPr id="13" name="Picture 12" descr="A mathematical symbols and numbers&#10;&#10;Description automatically generated with medium confidence">
            <a:extLst>
              <a:ext uri="{FF2B5EF4-FFF2-40B4-BE49-F238E27FC236}">
                <a16:creationId xmlns:a16="http://schemas.microsoft.com/office/drawing/2014/main" id="{E4899D16-7D72-0761-0B02-C9EB8B769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" y="4319320"/>
            <a:ext cx="5257879" cy="866355"/>
          </a:xfrm>
          <a:prstGeom prst="rect">
            <a:avLst/>
          </a:prstGeom>
        </p:spPr>
      </p:pic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DA8BF79B-AB6D-4087-F3BE-3F54112FE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917" y="4065027"/>
            <a:ext cx="4811479" cy="181633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271F038-B941-DA11-89CE-865C3E4CA7CF}"/>
              </a:ext>
            </a:extLst>
          </p:cNvPr>
          <p:cNvSpPr/>
          <p:nvPr/>
        </p:nvSpPr>
        <p:spPr>
          <a:xfrm>
            <a:off x="937013" y="4202549"/>
            <a:ext cx="5566662" cy="1099899"/>
          </a:xfrm>
          <a:prstGeom prst="frame">
            <a:avLst>
              <a:gd name="adj1" fmla="val 0"/>
            </a:avLst>
          </a:prstGeom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D5632-9771-E327-93BA-8D8AF5D460ED}"/>
              </a:ext>
            </a:extLst>
          </p:cNvPr>
          <p:cNvCxnSpPr>
            <a:cxnSpLocks/>
          </p:cNvCxnSpPr>
          <p:nvPr/>
        </p:nvCxnSpPr>
        <p:spPr>
          <a:xfrm>
            <a:off x="8985889" y="5885491"/>
            <a:ext cx="2458064" cy="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8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E1809-D9EA-39A4-C82A-CFA8ED63A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28A28B-7759-8EBA-B34B-6D0B0454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64A1E-57F3-93E0-5D48-0D43AA75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48108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Loss Function</a:t>
            </a:r>
            <a:endParaRPr lang="en-US" sz="4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E6415E-95BA-06CD-EEB3-34609A518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2540" y="1294179"/>
                <a:ext cx="11414659" cy="5029381"/>
              </a:xfrm>
              <a:effectLst/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effectLst/>
                  </a:rPr>
                  <a:t>Adversarial Contrastive Loss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</m:func>
                          </m:e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G′ = {A′, X′}  , constrained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 Projected Gradient Decent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(PDG) Attack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    Perturbed adjacency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400" dirty="0"/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i="1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dirty="0"/>
                  <a:t>    Perturbed feature matrix: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400" dirty="0">
                  <a:effectLst/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-US" sz="2000" dirty="0"/>
              </a:p>
              <a:p>
                <a:pPr lvl="1"/>
                <a:endParaRPr lang="en-US" sz="2000" dirty="0">
                  <a:effectLst/>
                </a:endParaRPr>
              </a:p>
              <a:p>
                <a:pPr lvl="1"/>
                <a:endParaRPr lang="en-US" sz="1600" dirty="0"/>
              </a:p>
              <a:p>
                <a:endParaRPr lang="en-US" sz="2000" dirty="0">
                  <a:effectLst/>
                </a:endParaRPr>
              </a:p>
              <a:p>
                <a:endParaRPr lang="en-US" sz="2000" dirty="0">
                  <a:effectLst/>
                </a:endParaRPr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E6415E-95BA-06CD-EEB3-34609A518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540" y="1294179"/>
                <a:ext cx="11414659" cy="5029381"/>
              </a:xfrm>
              <a:blipFill>
                <a:blip r:embed="rId3"/>
                <a:stretch>
                  <a:fillRect l="-1000" t="-201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5490714-1A45-99C7-E4AC-1165ADB9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68734-1087-50F1-C5BB-113CB406E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8D22F-F321-3C25-2CA1-B03A5F52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DB3E6-5F69-6F12-38B6-B10B0848DAA6}"/>
                  </a:ext>
                </a:extLst>
              </p:cNvPr>
              <p:cNvSpPr txBox="1"/>
              <p:nvPr/>
            </p:nvSpPr>
            <p:spPr>
              <a:xfrm>
                <a:off x="1213659" y="5408310"/>
                <a:ext cx="506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sz="1800" i="1" baseline="-25000" dirty="0"/>
                  <a:t>1</a:t>
                </a:r>
                <a:r>
                  <a:rPr lang="el-GR" sz="1800" dirty="0"/>
                  <a:t> &gt; 0</a:t>
                </a:r>
                <a:r>
                  <a:rPr lang="en-US" dirty="0"/>
                  <a:t>:</a:t>
                </a:r>
                <a:r>
                  <a:rPr lang="en-US" sz="1800" dirty="0"/>
                  <a:t> The adversarial contrastive loss coefficient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DB3E6-5F69-6F12-38B6-B10B0848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659" y="5408310"/>
                <a:ext cx="5065297" cy="369332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F8C09CB0-E678-80CB-4FA9-D57EB13A3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995" y="4712127"/>
            <a:ext cx="5366568" cy="478209"/>
          </a:xfrm>
          <a:prstGeom prst="rect">
            <a:avLst/>
          </a:prstGeom>
        </p:spPr>
      </p:pic>
      <p:pic>
        <p:nvPicPr>
          <p:cNvPr id="23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AF75F031-FCE7-6758-2C6F-F34AC388D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025" y="4210624"/>
            <a:ext cx="4050033" cy="1528886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1CF0FD0B-8650-967E-B428-05A54FF7FC7A}"/>
              </a:ext>
            </a:extLst>
          </p:cNvPr>
          <p:cNvSpPr/>
          <p:nvPr/>
        </p:nvSpPr>
        <p:spPr>
          <a:xfrm>
            <a:off x="817369" y="4692253"/>
            <a:ext cx="5857875" cy="692175"/>
          </a:xfrm>
          <a:prstGeom prst="frame">
            <a:avLst>
              <a:gd name="adj1" fmla="val 6471"/>
            </a:avLst>
          </a:prstGeom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43D422-8912-9F2D-B8C3-D054C31DCB6A}"/>
              </a:ext>
            </a:extLst>
          </p:cNvPr>
          <p:cNvCxnSpPr/>
          <p:nvPr/>
        </p:nvCxnSpPr>
        <p:spPr>
          <a:xfrm>
            <a:off x="7317581" y="5917496"/>
            <a:ext cx="2586037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F87311-A27D-549B-B0F9-1D5085597658}"/>
              </a:ext>
            </a:extLst>
          </p:cNvPr>
          <p:cNvCxnSpPr>
            <a:cxnSpLocks/>
          </p:cNvCxnSpPr>
          <p:nvPr/>
        </p:nvCxnSpPr>
        <p:spPr>
          <a:xfrm>
            <a:off x="9110662" y="5739510"/>
            <a:ext cx="2243138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8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00862-A08D-94A5-872D-C4AA2A4D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39C82B-49F2-5DEF-C841-3FA12595C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9895E-9A7C-4520-5926-03A032BD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48108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Loss Function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037E-6655-A617-7CCE-6DBA2BF9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23" y="1347536"/>
            <a:ext cx="10959921" cy="5029381"/>
          </a:xfrm>
          <a:effectLst/>
        </p:spPr>
        <p:txBody>
          <a:bodyPr anchor="t">
            <a:normAutofit/>
          </a:bodyPr>
          <a:lstStyle/>
          <a:p>
            <a:r>
              <a:rPr lang="en-US" b="1" dirty="0"/>
              <a:t>Information Regularization</a:t>
            </a:r>
            <a:r>
              <a:rPr lang="en-US" dirty="0"/>
              <a:t>: Define the upper bound of Mutual  Information based on data processing inequality and Markov relation</a:t>
            </a:r>
            <a:endParaRPr lang="en-US" dirty="0">
              <a:effectLst/>
            </a:endParaRPr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0E42F-6436-9EC7-3715-A88EABAF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BF3C40-BBDF-9488-C6D2-BA95C269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559-AC9B-A1EF-D84B-3AE57A9B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DAF434FD-0D0B-6053-8EE1-2F2E7157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6" y="2221474"/>
            <a:ext cx="3871321" cy="924495"/>
          </a:xfrm>
          <a:prstGeom prst="rect">
            <a:avLst/>
          </a:prstGeom>
        </p:spPr>
      </p:pic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28ECEE9-15A3-6ECA-B7CE-EA9756BB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880" y="3756249"/>
            <a:ext cx="6973806" cy="26326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D8A1C2-685B-7127-75B6-F8238E99F6ED}"/>
              </a:ext>
            </a:extLst>
          </p:cNvPr>
          <p:cNvCxnSpPr/>
          <p:nvPr/>
        </p:nvCxnSpPr>
        <p:spPr>
          <a:xfrm flipH="1">
            <a:off x="8072438" y="3978318"/>
            <a:ext cx="538162" cy="787125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BB5A10-58E0-371E-CFA4-FC7B2DC4D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156" y="3209430"/>
            <a:ext cx="6276358" cy="3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4FF1-391C-424A-381D-BDE795D3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294539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Extension to Graph-level 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4EFF-1814-D96D-25B9-4E1A12F6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82" y="5987433"/>
            <a:ext cx="10908632" cy="3340925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endParaRPr lang="en-US" sz="1800" dirty="0"/>
          </a:p>
          <a:p>
            <a:endParaRPr lang="en-US" sz="1800" dirty="0">
              <a:latin typeface="LinLibertineT"/>
            </a:endParaRPr>
          </a:p>
          <a:p>
            <a:endParaRPr lang="en-US" sz="1800" dirty="0">
              <a:effectLst/>
              <a:latin typeface="LinLibertineT"/>
            </a:endParaRPr>
          </a:p>
          <a:p>
            <a:endParaRPr lang="en-US" sz="20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4C713A9-9F37-AB32-577B-A38A71915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55661"/>
              </p:ext>
            </p:extLst>
          </p:nvPr>
        </p:nvGraphicFramePr>
        <p:xfrm>
          <a:off x="1069473" y="3535975"/>
          <a:ext cx="2026653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1"/>
                  </a:outerShdw>
                </a:effectLst>
                <a:tableStyleId>{2D5ABB26-0587-4C30-8999-92F81FD0307C}</a:tableStyleId>
              </a:tblPr>
              <a:tblGrid>
                <a:gridCol w="2026653">
                  <a:extLst>
                    <a:ext uri="{9D8B030D-6E8A-4147-A177-3AD203B41FA5}">
                      <a16:colId xmlns:a16="http://schemas.microsoft.com/office/drawing/2014/main" val="3849491579"/>
                    </a:ext>
                  </a:extLst>
                </a:gridCol>
              </a:tblGrid>
              <a:tr h="611509"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+mn-lt"/>
                        </a:rPr>
                        <a:t>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batch of graphs </a:t>
                      </a:r>
                    </a:p>
                    <a:p>
                      <a:pPr lvl="0"/>
                      <a:r>
                        <a:rPr lang="en-US" sz="1800" i="1" dirty="0">
                          <a:latin typeface="+mn-lt"/>
                        </a:rPr>
                        <a:t>B = {G</a:t>
                      </a:r>
                      <a:r>
                        <a:rPr lang="en-US" sz="1800" i="1" baseline="-25000" dirty="0">
                          <a:latin typeface="+mn-lt"/>
                        </a:rPr>
                        <a:t>1</a:t>
                      </a:r>
                      <a:r>
                        <a:rPr lang="en-US" sz="1800" i="1" dirty="0">
                          <a:latin typeface="+mn-lt"/>
                        </a:rPr>
                        <a:t>, · · · , G</a:t>
                      </a:r>
                      <a:r>
                        <a:rPr lang="en-US" sz="1800" i="1" baseline="-25000" dirty="0">
                          <a:latin typeface="+mn-lt"/>
                        </a:rPr>
                        <a:t>b</a:t>
                      </a:r>
                      <a:r>
                        <a:rPr lang="en-US" sz="1800" i="1" dirty="0">
                          <a:latin typeface="+mn-lt"/>
                        </a:rPr>
                        <a:t> }                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80137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76429EB-E3AA-3BD1-8903-5C6896BF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58384"/>
              </p:ext>
            </p:extLst>
          </p:nvPr>
        </p:nvGraphicFramePr>
        <p:xfrm>
          <a:off x="7134229" y="3429000"/>
          <a:ext cx="3189970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1"/>
                  </a:outerShdw>
                </a:effectLst>
                <a:tableStyleId>{2D5ABB26-0587-4C30-8999-92F81FD0307C}</a:tableStyleId>
              </a:tblPr>
              <a:tblGrid>
                <a:gridCol w="3189970">
                  <a:extLst>
                    <a:ext uri="{9D8B030D-6E8A-4147-A177-3AD203B41FA5}">
                      <a16:colId xmlns:a16="http://schemas.microsoft.com/office/drawing/2014/main" val="3849491579"/>
                    </a:ext>
                  </a:extLst>
                </a:gridCol>
              </a:tblGrid>
              <a:tr h="611509"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effectLst/>
                          <a:latin typeface="LinLibertineT"/>
                        </a:rPr>
                        <a:t>the augmentation of each graph </a:t>
                      </a:r>
                    </a:p>
                    <a:p>
                      <a:pPr lvl="0"/>
                      <a:r>
                        <a:rPr lang="en-US" sz="1800" dirty="0">
                          <a:effectLst/>
                          <a:latin typeface="LinLibertineT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xsy"/>
                        </a:rPr>
                        <a:t>B</a:t>
                      </a:r>
                      <a:r>
                        <a:rPr lang="en-US" sz="1800" i="1" baseline="30000" dirty="0">
                          <a:effectLst/>
                          <a:latin typeface="rtxr"/>
                        </a:rPr>
                        <a:t>+</a:t>
                      </a:r>
                      <a:r>
                        <a:rPr lang="en-US" sz="1800" i="1" dirty="0">
                          <a:effectLst/>
                          <a:latin typeface="rtxr"/>
                        </a:rPr>
                        <a:t> = </a:t>
                      </a:r>
                      <a:r>
                        <a:rPr lang="en-US" sz="1800" i="1" dirty="0">
                          <a:effectLst/>
                          <a:latin typeface="txsy"/>
                        </a:rPr>
                        <a:t>{</a:t>
                      </a:r>
                      <a:r>
                        <a:rPr lang="en-US" sz="1800" i="1" dirty="0">
                          <a:effectLst/>
                          <a:latin typeface="LinLibertineI"/>
                        </a:rPr>
                        <a:t>G</a:t>
                      </a:r>
                      <a:r>
                        <a:rPr lang="en-US" sz="1800" i="1" baseline="-25000" dirty="0">
                          <a:effectLst/>
                          <a:latin typeface="LinLibertineT"/>
                        </a:rPr>
                        <a:t>1</a:t>
                      </a:r>
                      <a:r>
                        <a:rPr lang="en-US" sz="1800" i="1" baseline="30000" dirty="0">
                          <a:effectLst/>
                          <a:latin typeface="rtxr"/>
                        </a:rPr>
                        <a:t>+</a:t>
                      </a:r>
                      <a:r>
                        <a:rPr lang="en-US" sz="1800" i="1" dirty="0">
                          <a:effectLst/>
                          <a:latin typeface="rtxmi"/>
                        </a:rPr>
                        <a:t>, </a:t>
                      </a:r>
                      <a:r>
                        <a:rPr lang="en-US" sz="1800" i="1" dirty="0">
                          <a:effectLst/>
                          <a:latin typeface="txsy"/>
                        </a:rPr>
                        <a:t>· · · </a:t>
                      </a:r>
                      <a:r>
                        <a:rPr lang="en-US" sz="1800" i="1" dirty="0">
                          <a:effectLst/>
                          <a:latin typeface="rtxmi"/>
                        </a:rPr>
                        <a:t>,</a:t>
                      </a:r>
                      <a:r>
                        <a:rPr lang="en-US" sz="1800" i="1" dirty="0">
                          <a:effectLst/>
                          <a:latin typeface="LinLibertineI"/>
                        </a:rPr>
                        <a:t>G</a:t>
                      </a:r>
                      <a:r>
                        <a:rPr lang="en-US" sz="1800" i="1" baseline="-25000" dirty="0">
                          <a:effectLst/>
                          <a:latin typeface="LinLibertineI7"/>
                        </a:rPr>
                        <a:t>b</a:t>
                      </a:r>
                      <a:r>
                        <a:rPr lang="en-US" sz="1800" i="1" baseline="30000" dirty="0">
                          <a:effectLst/>
                          <a:latin typeface="rtxr"/>
                        </a:rPr>
                        <a:t>+</a:t>
                      </a:r>
                      <a:r>
                        <a:rPr lang="en-US" sz="1800" i="1" dirty="0">
                          <a:effectLst/>
                          <a:latin typeface="txsy"/>
                        </a:rPr>
                        <a:t>} </a:t>
                      </a:r>
                      <a:endParaRPr lang="en-US" sz="1800" i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801378"/>
                  </a:ext>
                </a:extLst>
              </a:tr>
            </a:tbl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FEEC0E91-09CB-25B4-2597-C66F4C98EFB1}"/>
              </a:ext>
            </a:extLst>
          </p:cNvPr>
          <p:cNvSpPr/>
          <p:nvPr/>
        </p:nvSpPr>
        <p:spPr>
          <a:xfrm>
            <a:off x="3357889" y="3840597"/>
            <a:ext cx="3332502" cy="177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51208-9AFA-05BD-9A3A-C297DC206E9D}"/>
              </a:ext>
            </a:extLst>
          </p:cNvPr>
          <p:cNvSpPr txBox="1"/>
          <p:nvPr/>
        </p:nvSpPr>
        <p:spPr>
          <a:xfrm>
            <a:off x="3357889" y="3993519"/>
            <a:ext cx="3369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>
                <a:effectLst/>
              </a:rPr>
              <a:t>dge perturbation,  Feature masking 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5B0A1-67BC-F930-061A-7ED5020681CD}"/>
              </a:ext>
            </a:extLst>
          </p:cNvPr>
          <p:cNvSpPr txBox="1"/>
          <p:nvPr/>
        </p:nvSpPr>
        <p:spPr>
          <a:xfrm>
            <a:off x="3376541" y="3517075"/>
            <a:ext cx="3295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dropping, Subgraph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B0772395-8E9A-19EB-6E8B-4A966BDC3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0519196"/>
                  </p:ext>
                </p:extLst>
              </p:nvPr>
            </p:nvGraphicFramePr>
            <p:xfrm>
              <a:off x="1069473" y="1961373"/>
              <a:ext cx="2026653" cy="6400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{2D5ABB26-0587-4C30-8999-92F81FD0307C}</a:tableStyleId>
                  </a:tblPr>
                  <a:tblGrid>
                    <a:gridCol w="2026653">
                      <a:extLst>
                        <a:ext uri="{9D8B030D-6E8A-4147-A177-3AD203B41FA5}">
                          <a16:colId xmlns:a16="http://schemas.microsoft.com/office/drawing/2014/main" val="3849491579"/>
                        </a:ext>
                      </a:extLst>
                    </a:gridCol>
                  </a:tblGrid>
                  <a:tr h="611509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sz="1800" dirty="0">
                              <a:latin typeface="+mn-lt"/>
                            </a:rPr>
                            <a:t>A</a:t>
                          </a:r>
                          <a:r>
                            <a:rPr lang="en-US" sz="1800" dirty="0">
                              <a:effectLst/>
                              <a:latin typeface="+mn-lt"/>
                            </a:rPr>
                            <a:t> set of graphs </a:t>
                          </a:r>
                        </a:p>
                        <a:p>
                          <a:pPr lvl="0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latin typeface="+mn-lt"/>
                            </a:rPr>
                            <a:t>                   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2801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B0772395-8E9A-19EB-6E8B-4A966BDC3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0519196"/>
                  </p:ext>
                </p:extLst>
              </p:nvPr>
            </p:nvGraphicFramePr>
            <p:xfrm>
              <a:off x="1069473" y="1961373"/>
              <a:ext cx="2026653" cy="6400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{2D5ABB26-0587-4C30-8999-92F81FD0307C}</a:tableStyleId>
                  </a:tblPr>
                  <a:tblGrid>
                    <a:gridCol w="2026653">
                      <a:extLst>
                        <a:ext uri="{9D8B030D-6E8A-4147-A177-3AD203B41FA5}">
                          <a16:colId xmlns:a16="http://schemas.microsoft.com/office/drawing/2014/main" val="384949157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5" t="-3922" r="-3750" b="-196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8013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D3BDD792-4D1B-D94D-5049-B8563402A508}"/>
              </a:ext>
            </a:extLst>
          </p:cNvPr>
          <p:cNvSpPr/>
          <p:nvPr/>
        </p:nvSpPr>
        <p:spPr>
          <a:xfrm>
            <a:off x="3378598" y="2228010"/>
            <a:ext cx="2487731" cy="18466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F2F056-1453-D47D-9340-F28EC3E473A0}"/>
              </a:ext>
            </a:extLst>
          </p:cNvPr>
          <p:cNvSpPr txBox="1"/>
          <p:nvPr/>
        </p:nvSpPr>
        <p:spPr>
          <a:xfrm>
            <a:off x="3967411" y="19347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6FF692DA-1CAC-3CB2-C114-E259F62FFB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18354"/>
                  </p:ext>
                </p:extLst>
              </p:nvPr>
            </p:nvGraphicFramePr>
            <p:xfrm>
              <a:off x="6325672" y="1980618"/>
              <a:ext cx="4951927" cy="6400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{2D5ABB26-0587-4C30-8999-92F81FD0307C}</a:tableStyleId>
                  </a:tblPr>
                  <a:tblGrid>
                    <a:gridCol w="4951927">
                      <a:extLst>
                        <a:ext uri="{9D8B030D-6E8A-4147-A177-3AD203B41FA5}">
                          <a16:colId xmlns:a16="http://schemas.microsoft.com/office/drawing/2014/main" val="3849491579"/>
                        </a:ext>
                      </a:extLst>
                    </a:gridCol>
                  </a:tblGrid>
                  <a:tr h="611509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sz="1800" dirty="0">
                              <a:latin typeface="+mn-lt"/>
                            </a:rPr>
                            <a:t>One graph</a:t>
                          </a:r>
                        </a:p>
                        <a:p>
                          <a:pPr lv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block</m:t>
                                    </m:r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diag</m:t>
                                    </m:r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Concat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,…,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2801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6FF692DA-1CAC-3CB2-C114-E259F62FFB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18354"/>
                  </p:ext>
                </p:extLst>
              </p:nvPr>
            </p:nvGraphicFramePr>
            <p:xfrm>
              <a:off x="6325672" y="1980618"/>
              <a:ext cx="4951927" cy="6400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{2D5ABB26-0587-4C30-8999-92F81FD0307C}</a:tableStyleId>
                  </a:tblPr>
                  <a:tblGrid>
                    <a:gridCol w="4951927">
                      <a:extLst>
                        <a:ext uri="{9D8B030D-6E8A-4147-A177-3AD203B41FA5}">
                          <a16:colId xmlns:a16="http://schemas.microsoft.com/office/drawing/2014/main" val="384949157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82" t="-3846" r="-1538" b="-1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8013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0AB0790-E4D8-5218-31E3-7671AC920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68" y="5937207"/>
            <a:ext cx="9380017" cy="667730"/>
          </a:xfrm>
          <a:prstGeom prst="rect">
            <a:avLst/>
          </a:prstGeom>
        </p:spPr>
      </p:pic>
      <p:pic>
        <p:nvPicPr>
          <p:cNvPr id="34" name="Picture 33" descr="A close-up of a number&#10;&#10;Description automatically generated">
            <a:extLst>
              <a:ext uri="{FF2B5EF4-FFF2-40B4-BE49-F238E27FC236}">
                <a16:creationId xmlns:a16="http://schemas.microsoft.com/office/drawing/2014/main" id="{817E3FC8-9D78-0600-A23A-83122400A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232" y="2425655"/>
            <a:ext cx="1422400" cy="863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90D666-5862-F065-49D6-0B5696D97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965" y="4366000"/>
            <a:ext cx="3243486" cy="50513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8A59E9-8C70-81A3-1646-FC55475ED768}"/>
              </a:ext>
            </a:extLst>
          </p:cNvPr>
          <p:cNvSpPr txBox="1"/>
          <p:nvPr/>
        </p:nvSpPr>
        <p:spPr>
          <a:xfrm>
            <a:off x="981070" y="4366000"/>
            <a:ext cx="615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</a:rPr>
              <a:t>The objective of adversarial graph contrastive learning </a:t>
            </a:r>
            <a:endParaRPr lang="en-US" sz="2000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8EE8979D-4C51-92EA-81D5-F821082CCF3C}"/>
              </a:ext>
            </a:extLst>
          </p:cNvPr>
          <p:cNvSpPr/>
          <p:nvPr/>
        </p:nvSpPr>
        <p:spPr>
          <a:xfrm>
            <a:off x="5454316" y="4870554"/>
            <a:ext cx="311806" cy="5948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451ECB-4EA6-1818-1B50-E4AABDB2F647}"/>
              </a:ext>
            </a:extLst>
          </p:cNvPr>
          <p:cNvSpPr txBox="1"/>
          <p:nvPr/>
        </p:nvSpPr>
        <p:spPr>
          <a:xfrm>
            <a:off x="1208568" y="5519469"/>
            <a:ext cx="849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The final loss function of ARIEL for the graph-level contrastive learning 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86079-D8D9-0347-A8C7-77BD6E07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0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BC17C-B8A0-5F7B-B59D-AB54B0A4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0" y="273332"/>
            <a:ext cx="5808145" cy="694605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F7414-E332-6E52-FF1E-49B16D38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0" y="1315453"/>
            <a:ext cx="11534273" cy="5084919"/>
          </a:xfrm>
        </p:spPr>
        <p:txBody>
          <a:bodyPr anchor="t">
            <a:normAutofit/>
          </a:bodyPr>
          <a:lstStyle/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0DF0E-3E52-FE07-70FA-B16F77FE2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67681"/>
              </p:ext>
            </p:extLst>
          </p:nvPr>
        </p:nvGraphicFramePr>
        <p:xfrm>
          <a:off x="496866" y="1103648"/>
          <a:ext cx="11198268" cy="529693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68573">
                  <a:extLst>
                    <a:ext uri="{9D8B030D-6E8A-4147-A177-3AD203B41FA5}">
                      <a16:colId xmlns:a16="http://schemas.microsoft.com/office/drawing/2014/main" val="1928982247"/>
                    </a:ext>
                  </a:extLst>
                </a:gridCol>
                <a:gridCol w="8929695">
                  <a:extLst>
                    <a:ext uri="{9D8B030D-6E8A-4147-A177-3AD203B41FA5}">
                      <a16:colId xmlns:a16="http://schemas.microsoft.com/office/drawing/2014/main" val="2135530815"/>
                    </a:ext>
                  </a:extLst>
                </a:gridCol>
              </a:tblGrid>
              <a:tr h="570524">
                <a:tc gridSpan="2">
                  <a:txBody>
                    <a:bodyPr/>
                    <a:lstStyle/>
                    <a:p>
                      <a:pPr marL="0" marR="0"/>
                      <a:r>
                        <a:rPr lang="en-US" sz="2000" kern="100" dirty="0">
                          <a:effectLst/>
                        </a:rPr>
                        <a:t>Evaluation: </a:t>
                      </a:r>
                      <a:r>
                        <a:rPr lang="en-US" sz="2000" b="0" kern="100" dirty="0">
                          <a:effectLst/>
                        </a:rPr>
                        <a:t>Node/Graph classification task; Robust node classification on attacked graphs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37864"/>
                  </a:ext>
                </a:extLst>
              </a:tr>
              <a:tr h="624959"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1800" kern="100" dirty="0">
                          <a:effectLst/>
                        </a:rPr>
                        <a:t>Node-level contrastive leaning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 b="1" kern="100" dirty="0">
                          <a:solidFill>
                            <a:schemeClr val="accent1"/>
                          </a:solidFill>
                          <a:effectLst/>
                        </a:rPr>
                        <a:t>Datasets</a:t>
                      </a:r>
                      <a:r>
                        <a:rPr lang="en-US" sz="1800" kern="100" dirty="0">
                          <a:effectLst/>
                        </a:rPr>
                        <a:t>: 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Eight</a:t>
                      </a:r>
                      <a:r>
                        <a:rPr lang="en-US" sz="1800" kern="100" dirty="0">
                          <a:effectLst/>
                        </a:rPr>
                        <a:t> datasets--</a:t>
                      </a:r>
                      <a:r>
                        <a:rPr lang="en-US" sz="1800" b="0" kern="100" dirty="0">
                          <a:effectLst/>
                        </a:rPr>
                        <a:t>Cora, </a:t>
                      </a:r>
                      <a:r>
                        <a:rPr lang="en-US" sz="1800" b="0" kern="100" dirty="0" err="1">
                          <a:effectLst/>
                        </a:rPr>
                        <a:t>CiteSeer</a:t>
                      </a:r>
                      <a:r>
                        <a:rPr lang="en-US" sz="1800" kern="100" dirty="0">
                          <a:effectLst/>
                        </a:rPr>
                        <a:t>, Amazon-Computers, Amazon-Photo, Coauthor-CS, Coauthor-Physics, Facebook, </a:t>
                      </a:r>
                      <a:r>
                        <a:rPr lang="en-US" sz="1800" kern="100" dirty="0" err="1">
                          <a:effectLst/>
                        </a:rPr>
                        <a:t>LastFM</a:t>
                      </a:r>
                      <a:r>
                        <a:rPr lang="en-US" sz="1800" kern="100" dirty="0">
                          <a:effectLst/>
                        </a:rPr>
                        <a:t> Asia 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013449"/>
                  </a:ext>
                </a:extLst>
              </a:tr>
              <a:tr h="957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 b="1" kern="100" dirty="0">
                          <a:solidFill>
                            <a:schemeClr val="accent1"/>
                          </a:solidFill>
                          <a:effectLst/>
                        </a:rPr>
                        <a:t>Baseline</a:t>
                      </a:r>
                      <a:r>
                        <a:rPr lang="en-US" sz="1800" kern="100" dirty="0">
                          <a:effectLst/>
                        </a:rPr>
                        <a:t>: 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Seven graph contrastive learning </a:t>
                      </a:r>
                      <a:r>
                        <a:rPr lang="en-US" sz="1800" kern="100" dirty="0">
                          <a:effectLst/>
                        </a:rPr>
                        <a:t>methods--</a:t>
                      </a:r>
                      <a:r>
                        <a:rPr lang="en-US" sz="1800" kern="100" dirty="0" err="1">
                          <a:effectLst/>
                        </a:rPr>
                        <a:t>DeepWalk</a:t>
                      </a:r>
                      <a:r>
                        <a:rPr lang="en-US" sz="1800" kern="100" dirty="0">
                          <a:effectLst/>
                        </a:rPr>
                        <a:t>, DGI, Robust DGI (RDGI), GMI, MVGRL, GRACE, GCA; 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Two supervised </a:t>
                      </a:r>
                      <a:r>
                        <a:rPr lang="en-US" sz="1800" kern="100" dirty="0">
                          <a:effectLst/>
                        </a:rPr>
                        <a:t>methods—GCN, Graph Attention Network (GAT).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3868"/>
                  </a:ext>
                </a:extLst>
              </a:tr>
              <a:tr h="640889"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Graph-level contrastive learning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 b="1" kern="100" dirty="0">
                          <a:solidFill>
                            <a:schemeClr val="accent1"/>
                          </a:solidFill>
                          <a:effectLst/>
                        </a:rPr>
                        <a:t>Datasets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</a:rPr>
                        <a:t>TUDataset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-the biochemical 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molecules graphs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NCI1, PROTEINS, DD, and MUTAG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19016"/>
                  </a:ext>
                </a:extLst>
              </a:tr>
              <a:tr h="1090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accent1"/>
                          </a:solidFill>
                          <a:effectLst/>
                        </a:rPr>
                        <a:t>Baseline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en-US" sz="1800" b="1" i="1" kern="100" dirty="0">
                          <a:solidFill>
                            <a:srgbClr val="C00000"/>
                          </a:solidFill>
                          <a:effectLst/>
                        </a:rPr>
                        <a:t>Graph kernel method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s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- graphlet kernel (GL), 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</a:rPr>
                        <a:t>Weisfeiler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-Lehman sub-tree kernel (WL), deep graph kernel (DGK); </a:t>
                      </a:r>
                      <a:r>
                        <a:rPr lang="en-US" sz="1800" b="1" i="1" kern="100" dirty="0">
                          <a:solidFill>
                            <a:srgbClr val="C00000"/>
                          </a:solidFill>
                          <a:effectLst/>
                        </a:rPr>
                        <a:t>Unsupervised GRL methods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- node2vec, sub2vec, graph2vec, 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</a:rPr>
                        <a:t>InfoGraph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</a:rPr>
                        <a:t>GraphCL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309837"/>
                  </a:ext>
                </a:extLst>
              </a:tr>
              <a:tr h="1413089">
                <a:tc>
                  <a:txBody>
                    <a:bodyPr/>
                    <a:lstStyle/>
                    <a:p>
                      <a:pPr marL="0" marR="0"/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Evaluation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1800" kern="100" dirty="0">
                          <a:effectLst/>
                        </a:rPr>
                        <a:t>10% nodes/graphs for training, 10% nodes/graphs for validation, and 80% for testing </a:t>
                      </a:r>
                    </a:p>
                    <a:p>
                      <a:pPr marL="342900" marR="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1800" kern="100" dirty="0">
                          <a:effectLst/>
                        </a:rPr>
                        <a:t>Evaluation metric: Accuracy</a:t>
                      </a:r>
                    </a:p>
                    <a:p>
                      <a:pPr marL="342900" marR="0" lvl="0" indent="-342900"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1800" kern="100" dirty="0">
                          <a:effectLst/>
                        </a:rPr>
                        <a:t>Poisoning attack: </a:t>
                      </a:r>
                      <a:r>
                        <a:rPr lang="en-US" sz="1800" b="1" kern="100" dirty="0" err="1">
                          <a:solidFill>
                            <a:srgbClr val="C00000"/>
                          </a:solidFill>
                          <a:effectLst/>
                        </a:rPr>
                        <a:t>Metattack</a:t>
                      </a:r>
                      <a:r>
                        <a:rPr lang="en-US" sz="1800" kern="100" dirty="0">
                          <a:effectLst/>
                        </a:rPr>
                        <a:t>, randomly mask out 20% of the node features and perturb </a:t>
                      </a:r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</a:rPr>
                        <a:t>20% </a:t>
                      </a:r>
                      <a:r>
                        <a:rPr lang="en-US" sz="1800" kern="100" dirty="0">
                          <a:effectLst/>
                        </a:rPr>
                        <a:t>of the edges 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410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EC54-F14B-D7FA-2637-D76729A6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3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A3E16-A8A9-FD55-6982-53F15CE0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97" y="425543"/>
            <a:ext cx="4284145" cy="7543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Main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4BEB61C-1B9A-6779-530D-DA0D55243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64079"/>
              </p:ext>
            </p:extLst>
          </p:nvPr>
        </p:nvGraphicFramePr>
        <p:xfrm>
          <a:off x="701897" y="1089805"/>
          <a:ext cx="10340477" cy="2627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5AF4-4550-D213-AD17-CC5020C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1F9E73D-1869-1E40-6731-15140A6D8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748" y="3925994"/>
            <a:ext cx="7772400" cy="24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A3E16-A8A9-FD55-6982-53F15CE0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98" y="584570"/>
            <a:ext cx="4284145" cy="7543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Main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5AF4-4550-D213-AD17-CC5020C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19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083745F-BC58-AA3E-9182-99A859D7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60" y="1408874"/>
            <a:ext cx="10515600" cy="4811379"/>
          </a:xfrm>
        </p:spPr>
        <p:txBody>
          <a:bodyPr>
            <a:normAutofit/>
          </a:bodyPr>
          <a:lstStyle/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pPr lvl="4"/>
            <a:endParaRPr lang="en-US" altLang="zh-CN" dirty="0">
              <a:solidFill>
                <a:srgbClr val="141413"/>
              </a:solidFill>
            </a:endParaRPr>
          </a:p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pPr lvl="1"/>
            <a:endParaRPr lang="en-US" altLang="zh-CN" dirty="0">
              <a:solidFill>
                <a:srgbClr val="141413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03343F4A-2FD7-036A-83DE-A4378A4DA8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11262409"/>
                  </p:ext>
                </p:extLst>
              </p:nvPr>
            </p:nvGraphicFramePr>
            <p:xfrm>
              <a:off x="562440" y="1456416"/>
              <a:ext cx="10791360" cy="49439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03343F4A-2FD7-036A-83DE-A4378A4DA8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11262409"/>
                  </p:ext>
                </p:extLst>
              </p:nvPr>
            </p:nvGraphicFramePr>
            <p:xfrm>
              <a:off x="562440" y="1456416"/>
              <a:ext cx="10791360" cy="49439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21" name="Picture 20" descr="A graph of 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EE5B8E52-D48F-B7C6-EAB6-D5F47CDED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100259"/>
            <a:ext cx="6039495" cy="2189959"/>
          </a:xfrm>
          <a:prstGeom prst="rect">
            <a:avLst/>
          </a:prstGeom>
        </p:spPr>
      </p:pic>
      <p:pic>
        <p:nvPicPr>
          <p:cNvPr id="19" name="Picture 1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ED11732-A87A-EA55-A72A-713C2EB4D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55" y="4030722"/>
            <a:ext cx="5973045" cy="2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70442-EFE0-5BC1-A9FA-08EE0526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EEF7CB-7501-C2FC-D9FF-46126E14D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6858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DA8A-A3CF-3586-32D7-9BE21404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1E2B-DA97-907F-4D6C-232785B5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Pro-GNN: Property-GNN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604A-E936-2F24-12DF-86DEABA18A11}"/>
              </a:ext>
            </a:extLst>
          </p:cNvPr>
          <p:cNvSpPr txBox="1"/>
          <p:nvPr/>
        </p:nvSpPr>
        <p:spPr>
          <a:xfrm>
            <a:off x="1524000" y="44958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200" kern="1200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1B3A7-10B5-702F-E8EE-3AA6AB57632B}"/>
              </a:ext>
            </a:extLst>
          </p:cNvPr>
          <p:cNvSpPr txBox="1"/>
          <p:nvPr/>
        </p:nvSpPr>
        <p:spPr>
          <a:xfrm>
            <a:off x="1757274" y="4575458"/>
            <a:ext cx="93161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</a:rPr>
              <a:t>Wei Jin, Yao Ma, </a:t>
            </a:r>
            <a:r>
              <a:rPr lang="en-US" sz="2000" b="0" i="0" dirty="0" err="1">
                <a:effectLst/>
              </a:rPr>
              <a:t>Xiaorui</a:t>
            </a:r>
            <a:r>
              <a:rPr lang="en-US" sz="2000" b="0" i="0" dirty="0">
                <a:effectLst/>
              </a:rPr>
              <a:t> Liu, Xianfeng Tang, </a:t>
            </a:r>
            <a:r>
              <a:rPr lang="en-US" sz="2000" b="0" i="0" dirty="0" err="1">
                <a:effectLst/>
              </a:rPr>
              <a:t>Suhang</a:t>
            </a:r>
            <a:r>
              <a:rPr lang="en-US" sz="2000" b="0" i="0" dirty="0">
                <a:effectLst/>
              </a:rPr>
              <a:t> Wang, and </a:t>
            </a:r>
            <a:r>
              <a:rPr lang="en-US" sz="2000" b="0" i="0" dirty="0" err="1">
                <a:effectLst/>
              </a:rPr>
              <a:t>Jiliang</a:t>
            </a:r>
            <a:r>
              <a:rPr lang="en-US" sz="2000" b="0" i="0" dirty="0">
                <a:effectLst/>
              </a:rPr>
              <a:t> Tang. 2020. Graph Structure Learning for Robust Graph Neural Networks.</a:t>
            </a:r>
          </a:p>
          <a:p>
            <a:r>
              <a:rPr lang="en-US" sz="2000" b="0" i="0" dirty="0">
                <a:effectLst/>
              </a:rPr>
              <a:t>In Proceedings of the 26th ACM SIGKDD International Conference on Knowledge Discovery &amp;amp; Data Mining (KDD '20).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404A0-A516-54A2-0424-DEABA16A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F41B4C-E0D9-5249-5ADB-B7892B89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69" y="272472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Graph Structure Learning</a:t>
            </a:r>
          </a:p>
        </p:txBody>
      </p:sp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56FAAA4-0EDF-B72D-6669-BB970FA8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882" y="3047059"/>
            <a:ext cx="5656863" cy="265872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4B1A5A-34EF-2287-C932-3FE0F01B2468}"/>
              </a:ext>
            </a:extLst>
          </p:cNvPr>
          <p:cNvSpPr txBox="1">
            <a:spLocks/>
          </p:cNvSpPr>
          <p:nvPr/>
        </p:nvSpPr>
        <p:spPr>
          <a:xfrm>
            <a:off x="857251" y="1693605"/>
            <a:ext cx="10445334" cy="141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Graph structure properties: low-rank, sparsity, and feature smoothness</a:t>
            </a:r>
          </a:p>
          <a:p>
            <a:r>
              <a:rPr lang="en-US" sz="2400" dirty="0"/>
              <a:t>Adversarial attacks are likely to violate these graph properties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1254F-3410-E8A7-72E5-43EB912A00E7}"/>
              </a:ext>
            </a:extLst>
          </p:cNvPr>
          <p:cNvSpPr txBox="1"/>
          <p:nvPr/>
        </p:nvSpPr>
        <p:spPr>
          <a:xfrm>
            <a:off x="3082038" y="5912559"/>
            <a:ext cx="595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LinLibertineTB"/>
              </a:rPr>
              <a:t>An illustrative example of the property changes by </a:t>
            </a:r>
            <a:r>
              <a:rPr lang="en-US" dirty="0" err="1">
                <a:latin typeface="LinLibertineTB"/>
              </a:rPr>
              <a:t>Met</a:t>
            </a:r>
            <a:r>
              <a:rPr lang="en-US" sz="1800" dirty="0" err="1">
                <a:effectLst/>
                <a:latin typeface="LinLibertineTB"/>
              </a:rPr>
              <a:t>attack</a:t>
            </a:r>
            <a:r>
              <a:rPr lang="en-US" sz="1800" dirty="0">
                <a:effectLst/>
                <a:latin typeface="LinLibertineTB"/>
              </a:rPr>
              <a:t> </a:t>
            </a:r>
            <a:endParaRPr lang="en-US" dirty="0"/>
          </a:p>
        </p:txBody>
      </p:sp>
      <p:pic>
        <p:nvPicPr>
          <p:cNvPr id="4" name="Picture 3" descr="A graph of growth rate and values&#10;&#10;Description automatically generated">
            <a:extLst>
              <a:ext uri="{FF2B5EF4-FFF2-40B4-BE49-F238E27FC236}">
                <a16:creationId xmlns:a16="http://schemas.microsoft.com/office/drawing/2014/main" id="{23E824FF-C6EC-C4EA-AF5F-DD811B22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94" y="3030540"/>
            <a:ext cx="5717688" cy="26587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AA0DD-CA07-07FE-3AD2-6A7F901E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50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A8113-9598-85D2-9495-46154848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B2CF43F-CE90-C353-1CDB-7562A018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FD0443-5D3C-96DD-89B2-D66677A78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0DA2D7-B394-97BF-5690-42848E1F3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913160-4F35-6714-5192-13EE6625F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D7D10F-B1D2-FD62-069C-93533F92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7C64B0-3535-64BC-263D-993AC2B2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395" y="333725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Framework of Pro-GNN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3267BE-DF0D-4B0B-4B88-E17BDFA70B5B}"/>
              </a:ext>
            </a:extLst>
          </p:cNvPr>
          <p:cNvSpPr txBox="1">
            <a:spLocks/>
          </p:cNvSpPr>
          <p:nvPr/>
        </p:nvSpPr>
        <p:spPr>
          <a:xfrm>
            <a:off x="1039869" y="1693605"/>
            <a:ext cx="10262715" cy="1997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12226-1B8F-EDEF-2C7B-8EA6F724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84147E-3E8E-4435-8B72-F86957E5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39" y="1909185"/>
            <a:ext cx="11150735" cy="4812290"/>
          </a:xfrm>
        </p:spPr>
        <p:txBody>
          <a:bodyPr/>
          <a:lstStyle/>
          <a:p>
            <a:r>
              <a:rPr lang="en-US" dirty="0"/>
              <a:t>Reconstruct a clean graph from a poisoned graph &amp; Update GNN’s parameter to </a:t>
            </a:r>
            <a:r>
              <a:rPr lang="en-US" dirty="0">
                <a:latin typeface="LinLibertineTI"/>
              </a:rPr>
              <a:t>improve node classification performance</a:t>
            </a:r>
            <a:endParaRPr lang="en-US" sz="1200" dirty="0"/>
          </a:p>
          <a:p>
            <a:endParaRPr lang="en-US" dirty="0"/>
          </a:p>
        </p:txBody>
      </p:sp>
      <p:pic>
        <p:nvPicPr>
          <p:cNvPr id="9" name="Picture 8" descr="A diagram of a new method&#10;&#10;Description automatically generated">
            <a:extLst>
              <a:ext uri="{FF2B5EF4-FFF2-40B4-BE49-F238E27FC236}">
                <a16:creationId xmlns:a16="http://schemas.microsoft.com/office/drawing/2014/main" id="{DE094A2B-A681-43D9-771C-F105EDB7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84" y="3148940"/>
            <a:ext cx="7042110" cy="287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9CBC1-F439-F66A-E33A-C8F4C44874C0}"/>
              </a:ext>
            </a:extLst>
          </p:cNvPr>
          <p:cNvSpPr txBox="1"/>
          <p:nvPr/>
        </p:nvSpPr>
        <p:spPr>
          <a:xfrm>
            <a:off x="580178" y="3255309"/>
            <a:ext cx="4675130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 </a:t>
            </a:r>
            <a:r>
              <a:rPr lang="en-US" sz="2000" dirty="0"/>
              <a:t>Given G(A,X) and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partial node label Y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i="1" dirty="0"/>
              <a:t> A</a:t>
            </a:r>
            <a:r>
              <a:rPr lang="en-US" sz="2000" i="1" dirty="0"/>
              <a:t> </a:t>
            </a:r>
            <a:r>
              <a:rPr lang="en-US" sz="2000" dirty="0"/>
              <a:t>poisoned by adversarial edges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Feature matrix </a:t>
            </a:r>
            <a:r>
              <a:rPr lang="en-US" sz="2000" b="1" i="1" dirty="0"/>
              <a:t>X</a:t>
            </a:r>
            <a:r>
              <a:rPr lang="en-US" sz="2000" dirty="0"/>
              <a:t> unperturbed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Normal Edges in </a:t>
            </a:r>
            <a:r>
              <a:rPr lang="en-US" sz="2000" b="1" i="1" dirty="0"/>
              <a:t>black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Adversarial edges in </a:t>
            </a:r>
            <a:r>
              <a:rPr lang="en-US" sz="2000" b="1" i="1" dirty="0">
                <a:solidFill>
                  <a:srgbClr val="FF0000"/>
                </a:solidFill>
              </a:rPr>
              <a:t>red</a:t>
            </a:r>
            <a:endParaRPr lang="en-US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418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F41B4C-E0D9-5249-5ADB-B7892B89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841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4B1A5A-34EF-2287-C932-3FE0F01B2468}"/>
              </a:ext>
            </a:extLst>
          </p:cNvPr>
          <p:cNvSpPr txBox="1">
            <a:spLocks/>
          </p:cNvSpPr>
          <p:nvPr/>
        </p:nvSpPr>
        <p:spPr>
          <a:xfrm>
            <a:off x="733927" y="1744579"/>
            <a:ext cx="10568658" cy="306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4273-B467-2C0B-9EAC-79E79927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22" y="5117148"/>
            <a:ext cx="3720434" cy="584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E3E9B9-6D58-B7CC-B6A2-D31B46F9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3FDFB-E71B-6CCF-655D-4208ED10D18F}"/>
              </a:ext>
            </a:extLst>
          </p:cNvPr>
          <p:cNvSpPr txBox="1"/>
          <p:nvPr/>
        </p:nvSpPr>
        <p:spPr>
          <a:xfrm>
            <a:off x="889414" y="2131364"/>
            <a:ext cx="10191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E38963D-3AAB-E248-1B85-61754D9F5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15" y="5666996"/>
            <a:ext cx="6888700" cy="4492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014081-6477-B397-E513-9262CB0A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793" y="6193376"/>
            <a:ext cx="1731753" cy="51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6F9A150B-1EDB-1375-6A22-AB1AAA738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158374"/>
                  </p:ext>
                </p:extLst>
              </p:nvPr>
            </p:nvGraphicFramePr>
            <p:xfrm>
              <a:off x="656805" y="1966070"/>
              <a:ext cx="10977732" cy="275565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072984">
                      <a:extLst>
                        <a:ext uri="{9D8B030D-6E8A-4147-A177-3AD203B41FA5}">
                          <a16:colId xmlns:a16="http://schemas.microsoft.com/office/drawing/2014/main" val="730584828"/>
                        </a:ext>
                      </a:extLst>
                    </a:gridCol>
                    <a:gridCol w="5599949">
                      <a:extLst>
                        <a:ext uri="{9D8B030D-6E8A-4147-A177-3AD203B41FA5}">
                          <a16:colId xmlns:a16="http://schemas.microsoft.com/office/drawing/2014/main" val="1868279965"/>
                        </a:ext>
                      </a:extLst>
                    </a:gridCol>
                    <a:gridCol w="2304799">
                      <a:extLst>
                        <a:ext uri="{9D8B030D-6E8A-4147-A177-3AD203B41FA5}">
                          <a16:colId xmlns:a16="http://schemas.microsoft.com/office/drawing/2014/main" val="24004619"/>
                        </a:ext>
                      </a:extLst>
                    </a:gridCol>
                  </a:tblGrid>
                  <a:tr h="10538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Low Rank &amp; Sparsity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n-lt"/>
                            </a:rPr>
                            <a:t>A: Poisoned </a:t>
                          </a:r>
                        </a:p>
                        <a:p>
                          <a:pPr algn="ctr"/>
                          <a:r>
                            <a:rPr lang="en-US" sz="2000" b="0" dirty="0">
                              <a:latin typeface="+mn-lt"/>
                            </a:rPr>
                            <a:t>S: Clean</a:t>
                          </a:r>
                        </a:p>
                        <a:p>
                          <a:pPr algn="ctr"/>
                          <a:endParaRPr lang="en-US" sz="2000" b="0" dirty="0">
                            <a:latin typeface="+mn-lt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000" dirty="0">
                              <a:latin typeface="+mn-lt"/>
                            </a:rPr>
                            <a:t>: </a:t>
                          </a:r>
                          <a:r>
                            <a:rPr lang="en-US" sz="2000" b="0" dirty="0">
                              <a:latin typeface="+mn-lt"/>
                            </a:rPr>
                            <a:t>Normalized Laplacian matrix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>
                            <a:latin typeface="+mn-lt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ea typeface="Cambria Math" panose="02040503050406030204" pitchFamily="18" charset="0"/>
                            </a:rPr>
                            <a:t>Predefined parameter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000" b="0" dirty="0">
                              <a:latin typeface="+mn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4401688"/>
                      </a:ext>
                    </a:extLst>
                  </a:tr>
                  <a:tr h="8509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Feature Smoothness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7737478"/>
                      </a:ext>
                    </a:extLst>
                  </a:tr>
                  <a:tr h="8509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GNN: Node Classification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134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6F9A150B-1EDB-1375-6A22-AB1AAA738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158374"/>
                  </p:ext>
                </p:extLst>
              </p:nvPr>
            </p:nvGraphicFramePr>
            <p:xfrm>
              <a:off x="656805" y="1966070"/>
              <a:ext cx="10977732" cy="275565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072984">
                      <a:extLst>
                        <a:ext uri="{9D8B030D-6E8A-4147-A177-3AD203B41FA5}">
                          <a16:colId xmlns:a16="http://schemas.microsoft.com/office/drawing/2014/main" val="730584828"/>
                        </a:ext>
                      </a:extLst>
                    </a:gridCol>
                    <a:gridCol w="5599949">
                      <a:extLst>
                        <a:ext uri="{9D8B030D-6E8A-4147-A177-3AD203B41FA5}">
                          <a16:colId xmlns:a16="http://schemas.microsoft.com/office/drawing/2014/main" val="1868279965"/>
                        </a:ext>
                      </a:extLst>
                    </a:gridCol>
                    <a:gridCol w="2304799">
                      <a:extLst>
                        <a:ext uri="{9D8B030D-6E8A-4147-A177-3AD203B41FA5}">
                          <a16:colId xmlns:a16="http://schemas.microsoft.com/office/drawing/2014/main" val="24004619"/>
                        </a:ext>
                      </a:extLst>
                    </a:gridCol>
                  </a:tblGrid>
                  <a:tr h="10538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Low Rank &amp; Sparsity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76374" r="-549" b="-1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4401688"/>
                      </a:ext>
                    </a:extLst>
                  </a:tr>
                  <a:tr h="8509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Feature Smoothness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7737478"/>
                      </a:ext>
                    </a:extLst>
                  </a:tr>
                  <a:tr h="8509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/>
                            <a:t>GNN: Node Classification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1341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AA5DE69C-B031-B5A0-7D73-3065EF3D9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603" y="3059647"/>
            <a:ext cx="2326408" cy="802209"/>
          </a:xfrm>
          <a:prstGeom prst="rect">
            <a:avLst/>
          </a:prstGeom>
        </p:spPr>
      </p:pic>
      <p:pic>
        <p:nvPicPr>
          <p:cNvPr id="30" name="Picture 2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B14EDB-D4A2-DC44-1395-6B2C4CDAA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603" y="3915743"/>
            <a:ext cx="5091320" cy="7881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5C733D-0880-FE0D-8985-5873F1A69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603" y="2238334"/>
            <a:ext cx="5276539" cy="634999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BBC1C8-B397-8BCF-0454-CE301DF43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2405" y="3118554"/>
            <a:ext cx="1743989" cy="607282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1141D519-BFCA-0314-6BC6-9FC2D99FD9D3}"/>
              </a:ext>
            </a:extLst>
          </p:cNvPr>
          <p:cNvSpPr/>
          <p:nvPr/>
        </p:nvSpPr>
        <p:spPr>
          <a:xfrm>
            <a:off x="6539885" y="3463067"/>
            <a:ext cx="434646" cy="630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42A2483C-6B75-1BAD-4E98-650EBA79272D}"/>
              </a:ext>
            </a:extLst>
          </p:cNvPr>
          <p:cNvSpPr/>
          <p:nvPr/>
        </p:nvSpPr>
        <p:spPr>
          <a:xfrm>
            <a:off x="3827639" y="3059647"/>
            <a:ext cx="2712246" cy="771499"/>
          </a:xfrm>
          <a:prstGeom prst="frame">
            <a:avLst>
              <a:gd name="adj1" fmla="val 0"/>
            </a:avLst>
          </a:prstGeom>
          <a:ln w="476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8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F41B4C-E0D9-5249-5ADB-B7892B89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22055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Optimization Algorithm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4B1A5A-34EF-2287-C932-3FE0F01B2468}"/>
              </a:ext>
            </a:extLst>
          </p:cNvPr>
          <p:cNvSpPr txBox="1">
            <a:spLocks/>
          </p:cNvSpPr>
          <p:nvPr/>
        </p:nvSpPr>
        <p:spPr>
          <a:xfrm>
            <a:off x="1039869" y="1693604"/>
            <a:ext cx="10262715" cy="3112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  <a:p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5840B48-4C30-BC3B-3B09-DDA589CE34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750569"/>
                <a:ext cx="10913776" cy="49963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Alternate a gradient descent step and a proximal step </a:t>
                </a:r>
                <a:endParaRPr lang="en-US" sz="2400" i="1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2400" dirty="0"/>
                  <a:t> Update S: Freeze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Incremental Proximal Descent method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2400" dirty="0"/>
                  <a:t> Update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: Freeze S, GNN optimization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5840B48-4C30-BC3B-3B09-DDA589CE3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750569"/>
                <a:ext cx="10913776" cy="4996344"/>
              </a:xfrm>
              <a:blipFill>
                <a:blip r:embed="rId3"/>
                <a:stretch>
                  <a:fillRect l="-698" t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1357-C528-5F6F-3D37-2418CA99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53898-5E15-E24E-D1C7-DABC96FA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45" y="5757427"/>
            <a:ext cx="2702320" cy="871716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5BF6FB5-CE56-4270-FAE3-FFEF79413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59862"/>
              </p:ext>
            </p:extLst>
          </p:nvPr>
        </p:nvGraphicFramePr>
        <p:xfrm>
          <a:off x="889416" y="2733372"/>
          <a:ext cx="9854784" cy="291296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182522">
                  <a:extLst>
                    <a:ext uri="{9D8B030D-6E8A-4147-A177-3AD203B41FA5}">
                      <a16:colId xmlns:a16="http://schemas.microsoft.com/office/drawing/2014/main" val="2699569494"/>
                    </a:ext>
                  </a:extLst>
                </a:gridCol>
                <a:gridCol w="6672262">
                  <a:extLst>
                    <a:ext uri="{9D8B030D-6E8A-4147-A177-3AD203B41FA5}">
                      <a16:colId xmlns:a16="http://schemas.microsoft.com/office/drawing/2014/main" val="2149838079"/>
                    </a:ext>
                  </a:extLst>
                </a:gridCol>
              </a:tblGrid>
              <a:tr h="76062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Differentiable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20599"/>
                  </a:ext>
                </a:extLst>
              </a:tr>
              <a:tr h="695857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No-Differentiable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03051"/>
                  </a:ext>
                </a:extLst>
              </a:tr>
              <a:tr h="6958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94684"/>
                  </a:ext>
                </a:extLst>
              </a:tr>
              <a:tr h="76062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Projection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746738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CA17C338-B4BB-C7B1-9580-237D3D39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638" y="2929593"/>
            <a:ext cx="5133390" cy="4353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0AAA34-AF4B-B11E-1478-9BFD7AD2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638" y="4401401"/>
            <a:ext cx="2397176" cy="396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8A298-C610-8970-F7FE-AD31ADC8A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628" y="5076720"/>
            <a:ext cx="1390518" cy="37437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01588CF-1F25-714D-4528-48B64647F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627" y="3605652"/>
            <a:ext cx="2433023" cy="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6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BE6E9-614B-8884-4F90-6D4E66F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93" y="260024"/>
            <a:ext cx="9688296" cy="952025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Experimental Settings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48138B-0729-3997-78BE-14111843B843}"/>
              </a:ext>
            </a:extLst>
          </p:cNvPr>
          <p:cNvSpPr/>
          <p:nvPr/>
        </p:nvSpPr>
        <p:spPr>
          <a:xfrm>
            <a:off x="1136397" y="4275807"/>
            <a:ext cx="9688296" cy="5751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1F9D5D2-5345-2FDD-89C9-996C1ECF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0200"/>
              </p:ext>
            </p:extLst>
          </p:nvPr>
        </p:nvGraphicFramePr>
        <p:xfrm>
          <a:off x="728093" y="1472073"/>
          <a:ext cx="10735814" cy="482382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604064">
                  <a:extLst>
                    <a:ext uri="{9D8B030D-6E8A-4147-A177-3AD203B41FA5}">
                      <a16:colId xmlns:a16="http://schemas.microsoft.com/office/drawing/2014/main" val="3908510642"/>
                    </a:ext>
                  </a:extLst>
                </a:gridCol>
                <a:gridCol w="7131750">
                  <a:extLst>
                    <a:ext uri="{9D8B030D-6E8A-4147-A177-3AD203B41FA5}">
                      <a16:colId xmlns:a16="http://schemas.microsoft.com/office/drawing/2014/main" val="1877748888"/>
                    </a:ext>
                  </a:extLst>
                </a:gridCol>
              </a:tblGrid>
              <a:tr h="1241147">
                <a:tc>
                  <a:txBody>
                    <a:bodyPr/>
                    <a:lstStyle/>
                    <a:p>
                      <a:r>
                        <a:rPr lang="en-US" sz="2200" b="1" dirty="0"/>
                        <a:t>Four benchmark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2200" b="0" dirty="0"/>
                        <a:t>Three citation graphs:  Cora, </a:t>
                      </a:r>
                      <a:r>
                        <a:rPr lang="en-US" sz="2200" b="0" dirty="0" err="1"/>
                        <a:t>Citeseer</a:t>
                      </a:r>
                      <a:r>
                        <a:rPr lang="en-US" sz="2200" b="0" dirty="0"/>
                        <a:t>, </a:t>
                      </a:r>
                      <a:r>
                        <a:rPr lang="en-US" sz="2200" b="0" dirty="0" err="1"/>
                        <a:t>Pubmed</a:t>
                      </a:r>
                      <a:r>
                        <a:rPr lang="en-US" sz="2200" b="0" dirty="0"/>
                        <a:t> </a:t>
                      </a:r>
                    </a:p>
                    <a:p>
                      <a:pPr lvl="0"/>
                      <a:r>
                        <a:rPr lang="en-US" sz="2200" b="0" dirty="0"/>
                        <a:t>One blog graph: </a:t>
                      </a:r>
                      <a:r>
                        <a:rPr lang="en-US" sz="2200" b="0" dirty="0" err="1"/>
                        <a:t>Polblogs</a:t>
                      </a:r>
                      <a:endParaRPr lang="en-US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46947"/>
                  </a:ext>
                </a:extLst>
              </a:tr>
              <a:tr h="607496">
                <a:tc>
                  <a:txBody>
                    <a:bodyPr/>
                    <a:lstStyle/>
                    <a:p>
                      <a:r>
                        <a:rPr lang="en-US" sz="2200" b="1" dirty="0"/>
                        <a:t>Baselines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GCN, GAT, RGCN, GCN-Jaccard, </a:t>
                      </a:r>
                      <a:r>
                        <a:rPr lang="en-US" sz="2200" b="1" dirty="0">
                          <a:solidFill>
                            <a:srgbClr val="C00000"/>
                          </a:solidFill>
                        </a:rPr>
                        <a:t>GCN-SVD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en-US" sz="2200" b="1" kern="1200" dirty="0">
                          <a:solidFill>
                            <a:srgbClr val="C00000"/>
                          </a:solidFill>
                          <a:effectLst/>
                        </a:rPr>
                        <a:t>Pro-GNN-fs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sz="2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47881"/>
                  </a:ext>
                </a:extLst>
              </a:tr>
              <a:tr h="1019331">
                <a:tc>
                  <a:txBody>
                    <a:bodyPr/>
                    <a:lstStyle/>
                    <a:p>
                      <a:r>
                        <a:rPr lang="en-US" sz="2200" b="1"/>
                        <a:t>Node classification</a:t>
                      </a:r>
                      <a:r>
                        <a:rPr lang="zh-CN" altLang="en-US" sz="2200" b="1"/>
                        <a:t> </a:t>
                      </a:r>
                      <a:r>
                        <a:rPr lang="en-US" altLang="zh-CN" sz="2200" b="1"/>
                        <a:t>under attacks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200" dirty="0"/>
                        <a:t>Non-targeted attack: </a:t>
                      </a:r>
                      <a:r>
                        <a:rPr lang="en-US" sz="2200" b="0" dirty="0" err="1">
                          <a:solidFill>
                            <a:schemeClr val="tx1"/>
                          </a:solidFill>
                        </a:rPr>
                        <a:t>Metattack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Targeted attack: </a:t>
                      </a:r>
                      <a:r>
                        <a:rPr lang="en-US" sz="2200" dirty="0" err="1"/>
                        <a:t>Nettack</a:t>
                      </a:r>
                      <a:endParaRPr lang="en-US" sz="2200" dirty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Random attack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68324"/>
                  </a:ext>
                </a:extLst>
              </a:tr>
              <a:tr h="1877903">
                <a:tc>
                  <a:txBody>
                    <a:bodyPr/>
                    <a:lstStyle/>
                    <a:p>
                      <a:r>
                        <a:rPr lang="en-US" sz="2200" b="1" dirty="0"/>
                        <a:t>Parameter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200" dirty="0"/>
                        <a:t>10% of nodes for training</a:t>
                      </a:r>
                    </a:p>
                    <a:p>
                      <a:pPr lvl="0"/>
                      <a:r>
                        <a:rPr lang="en-US" sz="2200" dirty="0"/>
                        <a:t>10% of nodes for validation </a:t>
                      </a:r>
                    </a:p>
                    <a:p>
                      <a:pPr lvl="0"/>
                      <a:r>
                        <a:rPr lang="en-US" sz="2200" dirty="0"/>
                        <a:t>80% of nodes for testing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The average performance of 10 runs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Different perturbation rate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0–25%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9384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05161-CA02-01EA-15DB-952A4BF8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1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9919A-9951-D7E9-BFEC-1C1D217E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5D093D-A133-AE60-A821-AF3124521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0681F-C09A-7955-49D6-854DA54E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98" y="584570"/>
            <a:ext cx="4284145" cy="7543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Main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8F006-C971-DA39-91A7-EAF46636E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40804-2D0E-B9EA-F6A8-7F52741E0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C019E-1698-183E-C450-9297B727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6CCA9D-FA01-4722-D840-407EE470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67" y="1499016"/>
            <a:ext cx="10898865" cy="4677947"/>
          </a:xfrm>
        </p:spPr>
        <p:txBody>
          <a:bodyPr/>
          <a:lstStyle/>
          <a:p>
            <a:pPr lvl="0"/>
            <a:r>
              <a:rPr lang="en-US" sz="2400" dirty="0"/>
              <a:t>Defense performance: Consistently outperform baseline models</a:t>
            </a:r>
          </a:p>
          <a:p>
            <a:r>
              <a:rPr lang="en-US" sz="2400" dirty="0"/>
              <a:t>Importance of Graph Structure Learning</a:t>
            </a:r>
          </a:p>
          <a:p>
            <a:pPr lvl="1">
              <a:buFont typeface="Wingdings" pitchFamily="2" charset="2"/>
              <a:buChar char="Ø"/>
            </a:pPr>
            <a:r>
              <a:rPr lang="en-US" sz="2300" dirty="0"/>
              <a:t> Weights of adversarial edges are much smaller than those of normal edges in 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Learn useful structural information on heavily poisoned graph 25%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a normal and normal edge&#10;&#10;Description automatically generated with medium confidence">
            <a:extLst>
              <a:ext uri="{FF2B5EF4-FFF2-40B4-BE49-F238E27FC236}">
                <a16:creationId xmlns:a16="http://schemas.microsoft.com/office/drawing/2014/main" id="{F9636D3C-3479-A780-7449-8CF94043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1" y="3163398"/>
            <a:ext cx="5710892" cy="3013565"/>
          </a:xfrm>
          <a:prstGeom prst="rect">
            <a:avLst/>
          </a:prstGeo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E050DA8F-E73A-1A4C-D342-09EB53A3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3805262"/>
            <a:ext cx="5259921" cy="19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0C89D-81E8-5F21-14EB-4CEE838C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2457B7-7284-2A66-DADF-4D21DE61A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F8805-8397-2147-A980-1F4D64D4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98" y="584570"/>
            <a:ext cx="4284145" cy="7543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Ablation Study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8602E-1ECB-ABB7-9A2A-C8E5316F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209702-1C76-6EB0-BE23-649067F9A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6A54C-CAFF-30B5-5419-A6C7E8F4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27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5B769E-F28E-80FF-C0CD-A70DC80F939E}"/>
              </a:ext>
            </a:extLst>
          </p:cNvPr>
          <p:cNvSpPr txBox="1">
            <a:spLocks/>
          </p:cNvSpPr>
          <p:nvPr/>
        </p:nvSpPr>
        <p:spPr>
          <a:xfrm>
            <a:off x="506895" y="1422401"/>
            <a:ext cx="11178209" cy="511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Regularizers</a:t>
            </a:r>
            <a:r>
              <a:rPr lang="en-US" sz="2400" dirty="0"/>
              <a:t>: Pro-GNN-</a:t>
            </a:r>
            <a:r>
              <a:rPr lang="el-GR" sz="2400" dirty="0"/>
              <a:t>α, </a:t>
            </a:r>
            <a:r>
              <a:rPr lang="en-US" sz="2400" b="1" dirty="0"/>
              <a:t>Pro-GNN-</a:t>
            </a:r>
            <a:r>
              <a:rPr lang="el-GR" sz="2400" b="1" dirty="0"/>
              <a:t>β</a:t>
            </a:r>
            <a:r>
              <a:rPr lang="en-US" sz="2400" b="1" dirty="0"/>
              <a:t>(nuclear norm)</a:t>
            </a:r>
            <a:r>
              <a:rPr lang="el-GR" sz="2400" dirty="0"/>
              <a:t>, </a:t>
            </a:r>
            <a:r>
              <a:rPr lang="en-US" sz="2400" dirty="0"/>
              <a:t>Pro-GNN-</a:t>
            </a:r>
            <a:r>
              <a:rPr lang="el-GR" sz="2400" dirty="0"/>
              <a:t>γ </a:t>
            </a:r>
            <a:r>
              <a:rPr lang="en-US" sz="2400" dirty="0"/>
              <a:t>and Pro-GNN-</a:t>
            </a:r>
            <a:r>
              <a:rPr lang="el-GR" sz="2400" dirty="0"/>
              <a:t>λ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Two-Stage vs </a:t>
            </a:r>
            <a:r>
              <a:rPr lang="en-US" sz="2400" b="1" dirty="0"/>
              <a:t>One-Stage</a:t>
            </a:r>
          </a:p>
          <a:p>
            <a:endParaRPr lang="en-US" dirty="0"/>
          </a:p>
        </p:txBody>
      </p:sp>
      <p:pic>
        <p:nvPicPr>
          <p:cNvPr id="13" name="Picture 12" descr="A comparison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BB1BF14-EF82-6103-03E8-37495885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23" y="1829228"/>
            <a:ext cx="5716252" cy="2810648"/>
          </a:xfrm>
          <a:prstGeom prst="rect">
            <a:avLst/>
          </a:prstGeom>
        </p:spPr>
      </p:pic>
      <p:pic>
        <p:nvPicPr>
          <p:cNvPr id="14" name="Picture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EF677CA8-C4F0-5B84-C844-9FD7FD4D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968" y="5028772"/>
            <a:ext cx="7772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5C604-2594-F420-EB51-CD6DDC42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2BBADE-B5E0-53C2-5EB6-8B6FC53F4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4E17C0CF-9D60-35A3-CBC8-0D7825F6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FA1308-0B2E-58C7-E3AC-6291E1C7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F9351-0798-39EA-176C-4A1F7D60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35" y="379046"/>
            <a:ext cx="5883442" cy="103779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Comparison &amp;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E25AD4-4CCA-E10A-8775-29AD53435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77764"/>
              </p:ext>
            </p:extLst>
          </p:nvPr>
        </p:nvGraphicFramePr>
        <p:xfrm>
          <a:off x="365761" y="1253059"/>
          <a:ext cx="11521440" cy="517590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90359">
                  <a:extLst>
                    <a:ext uri="{9D8B030D-6E8A-4147-A177-3AD203B41FA5}">
                      <a16:colId xmlns:a16="http://schemas.microsoft.com/office/drawing/2014/main" val="4139783783"/>
                    </a:ext>
                  </a:extLst>
                </a:gridCol>
                <a:gridCol w="4831081">
                  <a:extLst>
                    <a:ext uri="{9D8B030D-6E8A-4147-A177-3AD203B41FA5}">
                      <a16:colId xmlns:a16="http://schemas.microsoft.com/office/drawing/2014/main" val="3965316021"/>
                    </a:ext>
                  </a:extLst>
                </a:gridCol>
              </a:tblGrid>
              <a:tr h="647697"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ARIEL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Pro-GNN</a:t>
                      </a:r>
                      <a:endParaRPr lang="en-US" sz="24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540763"/>
                  </a:ext>
                </a:extLst>
              </a:tr>
              <a:tr h="7483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Graph representation learning with </a:t>
                      </a: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adversarial training</a:t>
                      </a:r>
                      <a:r>
                        <a:rPr lang="en-US" sz="2000" b="0" kern="100" dirty="0">
                          <a:solidFill>
                            <a:schemeClr val="accent1"/>
                          </a:solidFill>
                          <a:effectLst/>
                        </a:rPr>
                        <a:t>:</a:t>
                      </a:r>
                      <a:r>
                        <a:rPr lang="en-US" sz="2000" b="0" kern="100" dirty="0"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Better classification performance, </a:t>
                      </a: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Robustness</a:t>
                      </a:r>
                      <a:r>
                        <a:rPr lang="en-US" sz="2000" b="0" kern="100" dirty="0">
                          <a:effectLst/>
                        </a:rPr>
                        <a:t> against adversarial attack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46488"/>
                  </a:ext>
                </a:extLst>
              </a:tr>
              <a:tr h="71685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Contrastive learning</a:t>
                      </a:r>
                      <a:r>
                        <a:rPr lang="en-US" sz="2000" b="0" kern="100" dirty="0">
                          <a:effectLst/>
                        </a:rPr>
                        <a:t>: </a:t>
                      </a:r>
                      <a:r>
                        <a:rPr lang="en-US" sz="2000" b="0" kern="100">
                          <a:effectLst/>
                        </a:rPr>
                        <a:t>Graph data-augmentation</a:t>
                      </a:r>
                      <a:endParaRPr lang="en-US" sz="2000" b="0" kern="1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1"/>
                          </a:solidFill>
                          <a:effectLst/>
                        </a:rPr>
                        <a:t>Structure learning</a:t>
                      </a:r>
                      <a:r>
                        <a:rPr lang="en-US" sz="2000" b="0" kern="100">
                          <a:effectLst/>
                        </a:rPr>
                        <a:t>: Graph properties</a:t>
                      </a:r>
                      <a:endParaRPr lang="en-US" sz="2000" b="0" kern="1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355288"/>
                  </a:ext>
                </a:extLst>
              </a:tr>
              <a:tr h="7482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 </a:t>
                      </a: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Self-supervised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More flexible and scalable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Semi-supervised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500700"/>
                  </a:ext>
                </a:extLst>
              </a:tr>
              <a:tr h="9574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 Min-Max method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-Edge &amp; </a:t>
                      </a: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Node feature</a:t>
                      </a:r>
                      <a:r>
                        <a:rPr lang="en-US" sz="2000" b="0" kern="10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2000" b="0" kern="100" dirty="0">
                          <a:effectLst/>
                        </a:rPr>
                        <a:t>perturbation</a:t>
                      </a:r>
                      <a:endParaRPr lang="en-US" altLang="zh-CN" sz="2000" b="0" kern="1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- </a:t>
                      </a:r>
                      <a:r>
                        <a:rPr lang="en-US" sz="1900" b="0" kern="100" dirty="0">
                          <a:effectLst/>
                        </a:rPr>
                        <a:t>Adversarial sample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00" dirty="0">
                          <a:effectLst/>
                        </a:rPr>
                        <a:t>- Edge perturbation, </a:t>
                      </a:r>
                      <a:r>
                        <a:rPr lang="en-US" altLang="zh-CN" sz="1900" b="0" kern="100" dirty="0">
                          <a:effectLst/>
                        </a:rPr>
                        <a:t>Node feature unchanged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412285"/>
                  </a:ext>
                </a:extLst>
              </a:tr>
              <a:tr h="748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Node-level &amp; </a:t>
                      </a:r>
                      <a:r>
                        <a:rPr lang="en-US" sz="2000" b="1" kern="100" dirty="0">
                          <a:solidFill>
                            <a:schemeClr val="accent1"/>
                          </a:solidFill>
                          <a:effectLst/>
                        </a:rPr>
                        <a:t>graph-level</a:t>
                      </a:r>
                      <a:r>
                        <a:rPr lang="en-US" sz="2000" b="0" kern="100" dirty="0">
                          <a:effectLst/>
                        </a:rPr>
                        <a:t> representation 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Node-level representation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31361"/>
                  </a:ext>
                </a:extLst>
              </a:tr>
              <a:tr h="6089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</a:rPr>
                        <a:t>Diverse &amp; larger datasets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Small datasets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3426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ACD17-A9C3-5604-F2C4-3B7B33C5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6" descr="免費矢量| 毒蘋果">
            <a:extLst>
              <a:ext uri="{FF2B5EF4-FFF2-40B4-BE49-F238E27FC236}">
                <a16:creationId xmlns:a16="http://schemas.microsoft.com/office/drawing/2014/main" id="{9D1E424C-3864-3E19-0B99-CF2149A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771" y="4173053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axtortion MTG - YouTube">
            <a:extLst>
              <a:ext uri="{FF2B5EF4-FFF2-40B4-BE49-F238E27FC236}">
                <a16:creationId xmlns:a16="http://schemas.microsoft.com/office/drawing/2014/main" id="{63060B3D-58CE-499A-2915-16CCDE2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17" y="4228987"/>
            <a:ext cx="503791" cy="50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Place Medal Clipart Vector, First ...">
            <a:extLst>
              <a:ext uri="{FF2B5EF4-FFF2-40B4-BE49-F238E27FC236}">
                <a16:creationId xmlns:a16="http://schemas.microsoft.com/office/drawing/2014/main" id="{AC640C58-8319-E030-23BD-0DA149A6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17" y="1311683"/>
            <a:ext cx="503792" cy="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orts Winners Podium Vector Hd PNG ...">
            <a:extLst>
              <a:ext uri="{FF2B5EF4-FFF2-40B4-BE49-F238E27FC236}">
                <a16:creationId xmlns:a16="http://schemas.microsoft.com/office/drawing/2014/main" id="{9DFC829C-5E17-B8B9-9BF5-A64A9C98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845" y="1311683"/>
            <a:ext cx="503792" cy="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63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1047B-7956-3FFE-D708-1558A7E77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B79324-940E-0333-9A55-B6480D1C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855B2685-8D88-C0F2-4159-86B377B4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1"/>
          <a:stretch/>
        </p:blipFill>
        <p:spPr>
          <a:xfrm>
            <a:off x="255544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4B8BBB-0DE0-EF73-F814-285188CB5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DA814-A86D-0C69-D4D1-6D0D777A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41" y="365125"/>
            <a:ext cx="10795001" cy="153682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Potential Improvements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4ABB-EF7A-D482-08DE-49EDAB5F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FF96A0-53A8-7548-96DC-345401B6B5D1}"/>
              </a:ext>
            </a:extLst>
          </p:cNvPr>
          <p:cNvGraphicFramePr>
            <a:graphicFrameLocks noGrp="1"/>
          </p:cNvGraphicFramePr>
          <p:nvPr/>
        </p:nvGraphicFramePr>
        <p:xfrm>
          <a:off x="698499" y="1785659"/>
          <a:ext cx="10892487" cy="454153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892487">
                  <a:extLst>
                    <a:ext uri="{9D8B030D-6E8A-4147-A177-3AD203B41FA5}">
                      <a16:colId xmlns:a16="http://schemas.microsoft.com/office/drawing/2014/main" val="4191077680"/>
                    </a:ext>
                  </a:extLst>
                </a:gridCol>
              </a:tblGrid>
              <a:tr h="648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ARIEL: Adversarial Graph Contrastive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902964"/>
                  </a:ext>
                </a:extLst>
              </a:tr>
              <a:tr h="973272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600" b="0" dirty="0"/>
                        <a:t>Reduce computation cost: Select a subset of anchor nodes to perturb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864956"/>
                  </a:ext>
                </a:extLst>
              </a:tr>
              <a:tr h="973272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600" dirty="0"/>
                        <a:t>Information regularization: Apply to </a:t>
                      </a:r>
                      <a:r>
                        <a:rPr lang="en-US" sz="2600" dirty="0" err="1"/>
                        <a:t>G</a:t>
                      </a:r>
                      <a:r>
                        <a:rPr lang="en-US" sz="2600" baseline="-25000" dirty="0" err="1"/>
                        <a:t>adv</a:t>
                      </a:r>
                      <a:r>
                        <a:rPr lang="en-US" sz="2600" baseline="-25000" dirty="0"/>
                        <a:t> </a:t>
                      </a:r>
                      <a:r>
                        <a:rPr lang="en-US" sz="2600" dirty="0"/>
                        <a:t> and G, G</a:t>
                      </a:r>
                      <a:r>
                        <a:rPr lang="en-US" sz="2600" baseline="-25000" dirty="0"/>
                        <a:t>1,</a:t>
                      </a:r>
                      <a:r>
                        <a:rPr lang="en-US" sz="2600" dirty="0"/>
                        <a:t>G</a:t>
                      </a:r>
                      <a:r>
                        <a:rPr lang="en-US" sz="2600" baseline="-25000" dirty="0"/>
                        <a:t>2</a:t>
                      </a:r>
                      <a:endParaRPr lang="en-US" sz="2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12848"/>
                  </a:ext>
                </a:extLst>
              </a:tr>
              <a:tr h="973272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600" dirty="0"/>
                        <a:t>Contrastive learning methods: Momentum encoder (</a:t>
                      </a:r>
                      <a:r>
                        <a:rPr lang="en-US" sz="2600" dirty="0" err="1"/>
                        <a:t>MoCo</a:t>
                      </a:r>
                      <a:r>
                        <a:rPr lang="en-US" sz="2600" dirty="0"/>
                        <a:t>), adaptive GCL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437158"/>
                  </a:ext>
                </a:extLst>
              </a:tr>
              <a:tr h="973272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600" dirty="0"/>
                        <a:t>Adversarial augmentation: Negative mining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08518"/>
                  </a:ext>
                </a:extLst>
              </a:tr>
            </a:tbl>
          </a:graphicData>
        </a:graphic>
      </p:graphicFrame>
      <p:pic>
        <p:nvPicPr>
          <p:cNvPr id="3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7F583DD-AA8F-9D50-D7CD-77E22EF6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979" y="136525"/>
            <a:ext cx="4231612" cy="15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D6EA9-B327-1940-FEE9-46E084F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84" y="453018"/>
            <a:ext cx="10066122" cy="1113050"/>
          </a:xfrm>
        </p:spPr>
        <p:txBody>
          <a:bodyPr anchor="b"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7AB8-3A7D-0044-3992-29CEC1D3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0" y="2203079"/>
            <a:ext cx="11194969" cy="3724673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/>
              <a:t> Graph G(V, E): To represent relationships and interactions (E) between entities (V)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702DD80-5156-D2AD-11CC-8D4B86A6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5" y="3025322"/>
            <a:ext cx="2171700" cy="2902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318EA-3836-FAB1-9EFE-7C452DA15A3B}"/>
              </a:ext>
            </a:extLst>
          </p:cNvPr>
          <p:cNvSpPr txBox="1"/>
          <p:nvPr/>
        </p:nvSpPr>
        <p:spPr>
          <a:xfrm>
            <a:off x="6888509" y="6456964"/>
            <a:ext cx="2986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cse.msu.edu</a:t>
            </a:r>
            <a:r>
              <a:rPr lang="en-US" sz="1000" dirty="0"/>
              <a:t>/~mayao4/tutorials/aaai2020/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DFFD94-DEF2-32F7-74CE-F6020D2E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008C050-7AFE-2E35-4152-2A0F4130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13" y="3835187"/>
            <a:ext cx="2006600" cy="1282700"/>
          </a:xfrm>
          <a:prstGeom prst="rect">
            <a:avLst/>
          </a:prstGeom>
        </p:spPr>
      </p:pic>
      <p:pic>
        <p:nvPicPr>
          <p:cNvPr id="9" name="Picture 8" descr="A close-up of several graphs&#10;&#10;Description automatically generated">
            <a:extLst>
              <a:ext uri="{FF2B5EF4-FFF2-40B4-BE49-F238E27FC236}">
                <a16:creationId xmlns:a16="http://schemas.microsoft.com/office/drawing/2014/main" id="{B59344CC-A842-D335-1D94-31855153F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15623"/>
            <a:ext cx="5101474" cy="25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31983-A695-7B75-4C1F-6DB04520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D3093A4-49C7-6C7F-82C8-5EDE7FB06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3BD7FE04-4BF3-B49D-17E2-ECD45B63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1"/>
          <a:stretch/>
        </p:blipFill>
        <p:spPr>
          <a:xfrm>
            <a:off x="255544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B71EC-2FAE-B197-DD9A-B0E6888D7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B8DAB-74B9-6ACC-69FA-E76E7090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365125"/>
            <a:ext cx="10795001" cy="153682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Potential Improvements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E3652-BF81-2248-CBF6-276B2711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7185D5-4B82-A9DA-B2D5-AE3F7F326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72472"/>
              </p:ext>
            </p:extLst>
          </p:nvPr>
        </p:nvGraphicFramePr>
        <p:xfrm>
          <a:off x="698499" y="1785658"/>
          <a:ext cx="10905366" cy="45070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905366">
                  <a:extLst>
                    <a:ext uri="{9D8B030D-6E8A-4147-A177-3AD203B41FA5}">
                      <a16:colId xmlns:a16="http://schemas.microsoft.com/office/drawing/2014/main" val="4191077680"/>
                    </a:ext>
                  </a:extLst>
                </a:gridCol>
              </a:tblGrid>
              <a:tr h="705289"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/>
                        <a:t>Pro-GNN: Graph structure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2964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marL="342900" lvl="0" indent="-342900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v"/>
                      </a:pPr>
                      <a:r>
                        <a:rPr lang="en-US" sz="2800" dirty="0"/>
                        <a:t> Node features perturbation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4956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marL="342900" marR="0" lvl="0" indent="-34290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Oversmoothing</a:t>
                      </a:r>
                      <a:r>
                        <a:rPr lang="en-US" sz="2800" dirty="0"/>
                        <a:t>: Pro-GNN-fs has better performance in some experiments; </a:t>
                      </a:r>
                      <a:r>
                        <a:rPr lang="en-US" sz="2800" dirty="0" err="1"/>
                        <a:t>DropEdge</a:t>
                      </a:r>
                      <a:r>
                        <a:rPr lang="en-US" sz="2800" dirty="0"/>
                        <a:t> Mechanism, consistency regularization, …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312848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marL="342900" marR="0" lvl="0" indent="-34290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800" dirty="0"/>
                        <a:t> Other graph properties: Clustering coefficient, degree distribution, …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0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D3432CBE-D714-96E3-8651-066F3FA1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1"/>
          <a:stretch/>
        </p:blipFill>
        <p:spPr>
          <a:xfrm>
            <a:off x="2519307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8489F-8AE4-AFD8-0C67-64438E4A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96927"/>
            <a:ext cx="10795001" cy="124508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Potential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48AC-58A5-521C-7E65-1F493350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440097"/>
            <a:ext cx="11074400" cy="5281378"/>
          </a:xfrm>
        </p:spPr>
        <p:txBody>
          <a:bodyPr>
            <a:normAutofit/>
          </a:bodyPr>
          <a:lstStyle/>
          <a:p>
            <a:r>
              <a:rPr lang="en-US" sz="2600" dirty="0"/>
              <a:t>Adversarial Training: Attacks to generate adversarial view or perturb graph data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600" dirty="0"/>
              <a:t>Graph encoder: Attention Mechanism (GAT), </a:t>
            </a:r>
            <a:r>
              <a:rPr lang="en-US" sz="2600" dirty="0" err="1"/>
              <a:t>GraphSAGE</a:t>
            </a:r>
            <a:r>
              <a:rPr lang="en-US" sz="2600" dirty="0"/>
              <a:t>…</a:t>
            </a:r>
          </a:p>
          <a:p>
            <a:r>
              <a:rPr lang="en-US" sz="2600" dirty="0"/>
              <a:t>Metrics to measure the robustness of graph models: Classification margin, adversarial gap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3CB66-676C-B0D2-2551-8A67841C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AC121-F00D-9D2F-1ED1-2A6F144C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29" y="2273202"/>
            <a:ext cx="9992072" cy="29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D3432CBE-D714-96E3-8651-066F3FA1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0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8489F-8AE4-AFD8-0C67-64438E4A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83442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Future Works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C3DE996-8E66-5932-7BC1-0C077DA1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645758"/>
              </p:ext>
            </p:extLst>
          </p:nvPr>
        </p:nvGraphicFramePr>
        <p:xfrm>
          <a:off x="838200" y="1741118"/>
          <a:ext cx="10515600" cy="4435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27A48-4629-5C0A-F933-8BFD34F4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8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20080293-2FB3-5B4D-B9AA-2F1C07443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9436" r="-1" b="15545"/>
          <a:stretch/>
        </p:blipFill>
        <p:spPr>
          <a:xfrm>
            <a:off x="180494" y="76209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6C2F-D916-3D83-1845-395C1DA1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5" y="3825082"/>
            <a:ext cx="9801082" cy="16754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Q&amp;A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5341C-915F-4498-6685-AA31365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97" y="17978"/>
            <a:ext cx="470655" cy="475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7D7FFC7-137F-6F4F-A669-B3F4AD6E0376}" type="slidenum">
              <a:rPr lang="en-US" sz="900">
                <a:solidFill>
                  <a:srgbClr val="FFFFFF">
                    <a:alpha val="70000"/>
                  </a:srgbClr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33</a:t>
            </a:fld>
            <a:endParaRPr lang="en-US" sz="900">
              <a:solidFill>
                <a:srgbClr val="FFFFFF">
                  <a:alpha val="7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0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F8138-8433-17CE-E320-64254CD7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56" y="66312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 err="1">
                <a:solidFill>
                  <a:schemeClr val="accent1"/>
                </a:solidFill>
              </a:rPr>
              <a:t>InfoNCE</a:t>
            </a:r>
            <a:r>
              <a:rPr lang="en-US" sz="4000" b="1" dirty="0">
                <a:solidFill>
                  <a:schemeClr val="accent1"/>
                </a:solidFill>
              </a:rPr>
              <a:t>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DA24-415E-D4D7-6C1B-4FEEF6A3E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6756" y="1724098"/>
                <a:ext cx="10527958" cy="4277691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𝐂𝐨𝐧𝐭𝐫𝐚𝐬𝐭𝐢𝐯𝐞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𝐥𝐞𝐚𝐫𝐧𝐢𝐧𝐠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𝐥𝐨𝐬𝐬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M</a:t>
                </a:r>
                <a:r>
                  <a:rPr lang="en-US" sz="2400" dirty="0">
                    <a:effectLst/>
                  </a:rPr>
                  <a:t>aximize the lower bound of the mutual information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</a:rPr>
                  <a:t> between two random variables</a:t>
                </a:r>
                <a:endParaRPr lang="en-US" sz="2400" dirty="0"/>
              </a:p>
              <a:p>
                <a:r>
                  <a:rPr lang="en-US" sz="2400" dirty="0">
                    <a:effectLst/>
                  </a:rPr>
                  <a:t>Positive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negtive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samples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400" b="0" i="1" dirty="0"/>
              </a:p>
              <a:p>
                <a:r>
                  <a:rPr lang="en-US" sz="2400" dirty="0"/>
                  <a:t>D</a:t>
                </a:r>
                <a:r>
                  <a:rPr lang="en-US" sz="2400" b="0" dirty="0"/>
                  <a:t>ensity ratio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i="1" dirty="0"/>
                  <a:t>(.) </a:t>
                </a:r>
                <a:r>
                  <a:rPr lang="en-US" sz="2400" b="0" dirty="0"/>
                  <a:t>with the property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(</a:t>
                </a:r>
                <a:r>
                  <a:rPr lang="en-US" sz="2400" dirty="0" err="1"/>
                  <a:t>a.b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DA24-415E-D4D7-6C1B-4FEEF6A3E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6756" y="1724098"/>
                <a:ext cx="10527958" cy="4277691"/>
              </a:xfrm>
              <a:blipFill>
                <a:blip r:embed="rId3"/>
                <a:stretch>
                  <a:fillRect l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CA68EEF-E10B-FA18-175A-8864E80BF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63" y="4107548"/>
            <a:ext cx="3825648" cy="1005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27F558-10E9-46F3-2140-93E51F5B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35" y="4358562"/>
            <a:ext cx="2543646" cy="5034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5314-09E9-832C-96CF-3447140E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59992-FD05-AAE0-AA6F-1C0FA963A85B}"/>
              </a:ext>
            </a:extLst>
          </p:cNvPr>
          <p:cNvSpPr txBox="1"/>
          <p:nvPr/>
        </p:nvSpPr>
        <p:spPr>
          <a:xfrm>
            <a:off x="1852862" y="6444477"/>
            <a:ext cx="848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Aaron van den Oord,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Yazhe</a:t>
            </a:r>
            <a:r>
              <a:rPr lang="en-US" sz="1200" dirty="0">
                <a:solidFill>
                  <a:schemeClr val="bg1"/>
                </a:solidFill>
                <a:effectLst/>
              </a:rPr>
              <a:t> Li, and Oriol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Vinyals</a:t>
            </a:r>
            <a:r>
              <a:rPr lang="en-US" sz="1200" dirty="0">
                <a:solidFill>
                  <a:schemeClr val="bg1"/>
                </a:solidFill>
                <a:effectLst/>
              </a:rPr>
              <a:t>. 2019. Representation Learning with Contrastive Predictive Coding</a:t>
            </a:r>
          </a:p>
        </p:txBody>
      </p:sp>
    </p:spTree>
    <p:extLst>
      <p:ext uri="{BB962C8B-B14F-4D97-AF65-F5344CB8AC3E}">
        <p14:creationId xmlns:p14="http://schemas.microsoft.com/office/powerpoint/2010/main" val="207703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8138-8433-17CE-E320-64254CD7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7" y="640897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Node-level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DA24-415E-D4D7-6C1B-4FEEF6A3E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467" y="1635897"/>
                <a:ext cx="11504736" cy="4676274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b="1" dirty="0" err="1"/>
                  <a:t>SimCLR</a:t>
                </a:r>
                <a:r>
                  <a:rPr lang="en-US" sz="2400" b="1" dirty="0"/>
                  <a:t> framework</a:t>
                </a:r>
              </a:p>
              <a:p>
                <a:r>
                  <a:rPr lang="en-US" sz="2400" dirty="0"/>
                  <a:t>A variant of </a:t>
                </a:r>
                <a:r>
                  <a:rPr lang="en-US" sz="2400" dirty="0" err="1"/>
                  <a:t>InfoNCE</a:t>
                </a:r>
                <a:r>
                  <a:rPr lang="en-US" sz="2400" dirty="0"/>
                  <a:t> loss: symmetrically defined</a:t>
                </a:r>
              </a:p>
              <a:p>
                <a:r>
                  <a:rPr lang="en-US" sz="2400" dirty="0"/>
                  <a:t>Random edge-dropping and feature masking </a:t>
                </a:r>
              </a:p>
              <a:p>
                <a:r>
                  <a:rPr lang="en-US" sz="2400" dirty="0"/>
                  <a:t>Define </a:t>
                </a:r>
                <a:r>
                  <a:rPr lang="el-GR" sz="2400" i="1" dirty="0">
                    <a:solidFill>
                      <a:srgbClr val="141413"/>
                    </a:solidFill>
                  </a:rPr>
                  <a:t>θ (</a:t>
                </a:r>
                <a:r>
                  <a:rPr lang="en-US" sz="2400" i="1" dirty="0">
                    <a:solidFill>
                      <a:srgbClr val="141413"/>
                    </a:solidFill>
                  </a:rPr>
                  <a:t>u, v) </a:t>
                </a:r>
                <a:r>
                  <a:rPr lang="en-US" sz="2400" dirty="0">
                    <a:solidFill>
                      <a:srgbClr val="141413"/>
                    </a:solidFill>
                  </a:rPr>
                  <a:t>to be the similarity function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Density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ratio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r>
                  <a:rPr lang="en-US" sz="2400" dirty="0"/>
                  <a:t>; Temperature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DA24-415E-D4D7-6C1B-4FEEF6A3E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67" y="1635897"/>
                <a:ext cx="11504736" cy="4676274"/>
              </a:xfrm>
              <a:blipFill>
                <a:blip r:embed="rId3"/>
                <a:stretch>
                  <a:fillRect l="-662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ematical symbols and numbers&#10;&#10;Description automatically generated with medium confidence">
            <a:extLst>
              <a:ext uri="{FF2B5EF4-FFF2-40B4-BE49-F238E27FC236}">
                <a16:creationId xmlns:a16="http://schemas.microsoft.com/office/drawing/2014/main" id="{8AE03EB5-1873-BB45-2E9F-1479658F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30" y="4211863"/>
            <a:ext cx="4260918" cy="70208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CE76EF01-48CC-E54B-E116-1D0D3AB9CCDE}"/>
              </a:ext>
            </a:extLst>
          </p:cNvPr>
          <p:cNvSpPr/>
          <p:nvPr/>
        </p:nvSpPr>
        <p:spPr>
          <a:xfrm>
            <a:off x="887383" y="4436416"/>
            <a:ext cx="1113231" cy="252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05925-89EB-7C02-ECEE-CBFD31FF44E2}"/>
              </a:ext>
            </a:extLst>
          </p:cNvPr>
          <p:cNvSpPr txBox="1"/>
          <p:nvPr/>
        </p:nvSpPr>
        <p:spPr>
          <a:xfrm>
            <a:off x="3625510" y="6427421"/>
            <a:ext cx="601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</a:rPr>
              <a:t>Chen et al. 2020. A simple framework for contrastive learning of visual representations.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5314-09E9-832C-96CF-3447140E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30F4FEF-265C-1D7D-2284-040360B7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14" y="5240634"/>
            <a:ext cx="6170479" cy="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27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57FB63-6661-1B13-A6D3-A985C3E0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3309275-D4CD-E283-D7E0-EA0C22E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BF798-AF5A-4033-7C9B-BDE68032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47" y="384895"/>
            <a:ext cx="5038125" cy="930802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Adversarial</a:t>
            </a:r>
            <a:r>
              <a:rPr lang="zh-CN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</a:rPr>
              <a:t>training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0AC56-5551-102D-AD08-F9FB08138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148" y="1358176"/>
                <a:ext cx="11310136" cy="5042196"/>
              </a:xfr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Goal: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</m:func>
                          </m:e>
                          <m:sub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𝑐𝑜𝑛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effectLst/>
                  </a:rPr>
                  <a:t>, G′ = {A′, X′}  , constrained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Projected gradient descent (PDG)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attack 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altLang="zh-CN" sz="2200" dirty="0"/>
                  <a:t> Perturbed adjacency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200" dirty="0"/>
                  <a:t> 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200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/>
                  <a:t> 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200" dirty="0"/>
                  <a:t> Whether or not to be modified; Symmetric matrix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/>
                  <a:t>              Perturbed feature matrix: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lvl="1">
                  <a:lnSpc>
                    <a:spcPts val="24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altLang="zh-CN" sz="2200" dirty="0"/>
                  <a:t> Relax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200" dirty="0"/>
                  <a:t> to convex hull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≤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 marL="0" indent="0">
                  <a:lnSpc>
                    <a:spcPts val="24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/>
                  <a:t>              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0AC56-5551-102D-AD08-F9FB08138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148" y="1358176"/>
                <a:ext cx="11310136" cy="5042196"/>
              </a:xfrm>
              <a:blipFill>
                <a:blip r:embed="rId3"/>
                <a:stretch>
                  <a:fillRect l="-786" t="-1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B2500F5-DF77-9AEF-44E8-A3D5CAAD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FD4D7D-E7DA-A665-ED50-CA10F2771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18E4AD-314D-5BA3-6F2D-C2F05C5F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63" y="5031745"/>
            <a:ext cx="2878684" cy="468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F0D105-8254-3DEC-9FB1-E712F9869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54" y="5028386"/>
            <a:ext cx="3361544" cy="5100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B0CD08-FA1F-9D6B-CE54-1C5DEAAC5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863" y="5655165"/>
            <a:ext cx="2654095" cy="4825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81DC5B-F007-6EBC-88D3-FF6757337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654" y="5683374"/>
            <a:ext cx="2851193" cy="513729"/>
          </a:xfrm>
          <a:prstGeom prst="rect">
            <a:avLst/>
          </a:prstGeom>
        </p:spPr>
      </p:pic>
      <p:sp>
        <p:nvSpPr>
          <p:cNvPr id="39" name="Frame 38">
            <a:extLst>
              <a:ext uri="{FF2B5EF4-FFF2-40B4-BE49-F238E27FC236}">
                <a16:creationId xmlns:a16="http://schemas.microsoft.com/office/drawing/2014/main" id="{C9600193-C7E7-8F44-FD2D-EC8754AA33AB}"/>
              </a:ext>
            </a:extLst>
          </p:cNvPr>
          <p:cNvSpPr/>
          <p:nvPr/>
        </p:nvSpPr>
        <p:spPr>
          <a:xfrm>
            <a:off x="3854115" y="5017261"/>
            <a:ext cx="368969" cy="468079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1CCFDC99-713B-EA14-643D-7A5FA828D948}"/>
              </a:ext>
            </a:extLst>
          </p:cNvPr>
          <p:cNvSpPr/>
          <p:nvPr/>
        </p:nvSpPr>
        <p:spPr>
          <a:xfrm>
            <a:off x="7704672" y="5089340"/>
            <a:ext cx="320842" cy="423321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017976F1-7D89-095B-83B0-63D9E440C086}"/>
              </a:ext>
            </a:extLst>
          </p:cNvPr>
          <p:cNvSpPr/>
          <p:nvPr/>
        </p:nvSpPr>
        <p:spPr>
          <a:xfrm>
            <a:off x="8643551" y="3869969"/>
            <a:ext cx="433647" cy="481211"/>
          </a:xfrm>
          <a:prstGeom prst="fram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E8A0C2AB-2D9C-0FC5-1505-958F7318F197}"/>
              </a:ext>
            </a:extLst>
          </p:cNvPr>
          <p:cNvSpPr/>
          <p:nvPr/>
        </p:nvSpPr>
        <p:spPr>
          <a:xfrm>
            <a:off x="8610600" y="4410159"/>
            <a:ext cx="433646" cy="473265"/>
          </a:xfrm>
          <a:prstGeom prst="fram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861CA-20A8-A892-8913-F000C797A7FF}"/>
              </a:ext>
            </a:extLst>
          </p:cNvPr>
          <p:cNvSpPr txBox="1"/>
          <p:nvPr/>
        </p:nvSpPr>
        <p:spPr>
          <a:xfrm>
            <a:off x="2358471" y="6435649"/>
            <a:ext cx="689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</a:rPr>
              <a:t>Xu et al. 2019. Topology attack and defense for graph neural networks: an optimization perspective</a:t>
            </a:r>
            <a:r>
              <a:rPr lang="en-US" sz="1200" b="0" i="0" dirty="0">
                <a:solidFill>
                  <a:srgbClr val="333333"/>
                </a:solidFill>
                <a:effectLst/>
              </a:rPr>
              <a:t>.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31F14-4BAE-9B2B-B717-814B0013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80E3B8-9A4B-CA84-E9F7-05F82CD3D81B}"/>
              </a:ext>
            </a:extLst>
          </p:cNvPr>
          <p:cNvCxnSpPr/>
          <p:nvPr/>
        </p:nvCxnSpPr>
        <p:spPr>
          <a:xfrm>
            <a:off x="4973053" y="2983832"/>
            <a:ext cx="2229852" cy="0"/>
          </a:xfrm>
          <a:prstGeom prst="line">
            <a:avLst/>
          </a:prstGeom>
          <a:ln w="412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70C179-7A30-E212-DCCF-0953865E7A87}"/>
              </a:ext>
            </a:extLst>
          </p:cNvPr>
          <p:cNvCxnSpPr/>
          <p:nvPr/>
        </p:nvCxnSpPr>
        <p:spPr>
          <a:xfrm>
            <a:off x="5557467" y="3869969"/>
            <a:ext cx="1796715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9BF8DE-2FCE-4063-8B15-BFC4DFB50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260" y="2200899"/>
            <a:ext cx="4554706" cy="4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9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62038-3EF3-911F-E659-73918964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99FE4D-4CF3-E78D-E391-593755A4A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1784C-11C2-2D01-9833-64D26820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48108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Information Regularization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66DB-CDEC-2819-0336-CB685B80F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23" y="1347536"/>
            <a:ext cx="10483617" cy="5029381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Goal: Address training collapse and </a:t>
            </a:r>
            <a:r>
              <a:rPr lang="en-US" sz="2400" dirty="0">
                <a:effectLst/>
              </a:rPr>
              <a:t>regularize the instance similarity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sz="2000" dirty="0"/>
          </a:p>
          <a:p>
            <a:endParaRPr lang="en-US" sz="2000" dirty="0">
              <a:effectLst/>
            </a:endParaRPr>
          </a:p>
          <a:p>
            <a:endParaRPr lang="en-US" sz="2000" dirty="0">
              <a:effectLst/>
            </a:endParaRPr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E8ED8-E145-A5A5-3DBE-1DF9C512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BE06E-8BBB-5A85-B059-2DCDDCA6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8B99428-7D84-5ED4-F462-141435B2F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116844"/>
                  </p:ext>
                </p:extLst>
              </p:nvPr>
            </p:nvGraphicFramePr>
            <p:xfrm>
              <a:off x="835415" y="2835179"/>
              <a:ext cx="10184392" cy="17068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{5C22544A-7EE6-4342-B048-85BDC9FD1C3A}</a:tableStyleId>
                  </a:tblPr>
                  <a:tblGrid>
                    <a:gridCol w="10184392">
                      <a:extLst>
                        <a:ext uri="{9D8B030D-6E8A-4147-A177-3AD203B41FA5}">
                          <a16:colId xmlns:a16="http://schemas.microsoft.com/office/drawing/2014/main" val="1499964354"/>
                        </a:ext>
                      </a:extLst>
                    </a:gridCol>
                  </a:tblGrid>
                  <a:tr h="1652524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Theorem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. For two graph views,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</m:oMath>
                          </a14:m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independently transformed from graph G, the density ratio of their node embeddings</a:t>
                          </a:r>
                          <a:r>
                            <a:rPr lang="en-US" sz="2200" b="0" i="1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H</a:t>
                          </a:r>
                          <a:r>
                            <a:rPr lang="en-US" sz="2200" b="0" i="1" baseline="-25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r>
                            <a:rPr lang="en-US" sz="2200" b="0" i="1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and </a:t>
                          </a:r>
                          <a:r>
                            <a:rPr lang="en-US" sz="2200" b="0" i="1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H</a:t>
                          </a:r>
                          <a:r>
                            <a:rPr lang="en-US" sz="2200" b="0" i="1" baseline="-25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  <a:r>
                            <a:rPr lang="en-US" sz="2200" b="0" i="1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should satisfy </a:t>
                          </a:r>
                          <a:endParaRPr lang="en-US" sz="2200" b="0" i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az-Cyrl-AZ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:],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:]) ≤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az-Cyrl-AZ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:],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:])</m:t>
                              </m:r>
                            </m:oMath>
                          </a14:m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, and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az-Cyrl-AZ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:],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:]) ≤ </m:t>
                              </m:r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az-Cyrl-AZ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baseline="-250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:], 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dirty="0" err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:]),</m:t>
                              </m:r>
                            </m:oMath>
                          </a14:m>
                          <a:endParaRPr lang="en-US" sz="2200" b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is the node embeddings of the original graph. 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9745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8B99428-7D84-5ED4-F462-141435B2F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116844"/>
                  </p:ext>
                </p:extLst>
              </p:nvPr>
            </p:nvGraphicFramePr>
            <p:xfrm>
              <a:off x="835415" y="2835179"/>
              <a:ext cx="10184392" cy="17068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tableStyleId>{5C22544A-7EE6-4342-B048-85BDC9FD1C3A}</a:tableStyleId>
                  </a:tblPr>
                  <a:tblGrid>
                    <a:gridCol w="10184392">
                      <a:extLst>
                        <a:ext uri="{9D8B030D-6E8A-4147-A177-3AD203B41FA5}">
                          <a16:colId xmlns:a16="http://schemas.microsoft.com/office/drawing/2014/main" val="1499964354"/>
                        </a:ext>
                      </a:extLst>
                    </a:gridCol>
                  </a:tblGrid>
                  <a:tr h="1706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3" t="-2222" r="-747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9745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D4F5DFA3-E0D7-703B-434F-E7A6162E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629" y="5187714"/>
            <a:ext cx="3409323" cy="814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780B4A-E8B0-4762-F0B8-EBF8DCB1C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407" y="4702299"/>
            <a:ext cx="8255331" cy="417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36BA-ED41-CB37-1107-3FC626A2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8A387A-287E-367F-27AA-D65419877980}"/>
                  </a:ext>
                </a:extLst>
              </p:cNvPr>
              <p:cNvSpPr txBox="1"/>
              <p:nvPr/>
            </p:nvSpPr>
            <p:spPr>
              <a:xfrm>
                <a:off x="961408" y="1998541"/>
                <a:ext cx="8768178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:r>
                  <a:rPr lang="en-US" sz="2400" dirty="0"/>
                  <a:t>Markov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1  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1; 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1; 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8A387A-287E-367F-27AA-D6541987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08" y="1998541"/>
                <a:ext cx="8768178" cy="509178"/>
              </a:xfrm>
              <a:prstGeom prst="rect">
                <a:avLst/>
              </a:prstGeom>
              <a:blipFill>
                <a:blip r:embed="rId6"/>
                <a:stretch>
                  <a:fillRect t="-2439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62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2B8A2-1F06-5315-264D-FFD01701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275A50-4967-1DC5-A543-D0938BD2F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D4672-E6FC-DAA2-12D2-752AA48F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481083"/>
            <a:ext cx="7749240" cy="70621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Training Method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D7F6-B51C-4A00-B97A-E2D001E7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23" y="1347536"/>
            <a:ext cx="10483617" cy="5029381"/>
          </a:xfrm>
          <a:effectLst/>
        </p:spPr>
        <p:txBody>
          <a:bodyPr anchor="t">
            <a:normAutofit/>
          </a:bodyPr>
          <a:lstStyle/>
          <a:p>
            <a:endParaRPr lang="en-US" sz="2000" dirty="0">
              <a:effectLst/>
            </a:endParaRPr>
          </a:p>
          <a:p>
            <a:endParaRPr lang="en-US" sz="2000" dirty="0">
              <a:effectLst/>
            </a:endParaRPr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DF0D7-481F-555A-A68C-2602747D5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C97B0-0F6C-624A-AB97-E018C9F0F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06C0-5DED-F194-8742-174643AA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00B6FAF-B509-F339-F53F-27EFA258A9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610265"/>
                  </p:ext>
                </p:extLst>
              </p:nvPr>
            </p:nvGraphicFramePr>
            <p:xfrm>
              <a:off x="656823" y="1668379"/>
              <a:ext cx="10483617" cy="323623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0483617">
                      <a:extLst>
                        <a:ext uri="{9D8B030D-6E8A-4147-A177-3AD203B41FA5}">
                          <a16:colId xmlns:a16="http://schemas.microsoft.com/office/drawing/2014/main" val="4173745215"/>
                        </a:ext>
                      </a:extLst>
                    </a:gridCol>
                  </a:tblGrid>
                  <a:tr h="9860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Augmentations</a:t>
                          </a:r>
                          <a:r>
                            <a:rPr lang="en-US" sz="2400" b="0" dirty="0"/>
                            <a:t>: Random edge-dropping and feature masking </a:t>
                          </a:r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560118"/>
                      </a:ext>
                    </a:extLst>
                  </a:tr>
                  <a:tr h="10616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Subgraph sampling </a:t>
                          </a:r>
                          <a:r>
                            <a:rPr lang="en-US" sz="2400" b="1" dirty="0" err="1"/>
                            <a:t>G</a:t>
                          </a:r>
                          <a:r>
                            <a:rPr lang="en-US" sz="2400" b="1" baseline="-25000" dirty="0" err="1"/>
                            <a:t>s</a:t>
                          </a:r>
                          <a:r>
                            <a:rPr lang="en-US" sz="2400" dirty="0"/>
                            <a:t>: A</a:t>
                          </a:r>
                          <a:r>
                            <a:rPr lang="en-US" sz="2400" dirty="0">
                              <a:effectLst/>
                            </a:rPr>
                            <a:t>void heavy computation; Increase randomness</a:t>
                          </a:r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69112"/>
                      </a:ext>
                    </a:extLst>
                  </a:tr>
                  <a:tr h="1188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Curriculum learning</a:t>
                          </a:r>
                          <a:r>
                            <a:rPr lang="en-US" sz="2400" dirty="0"/>
                            <a:t>: </a:t>
                          </a:r>
                          <a:r>
                            <a:rPr lang="en-US" sz="2400" dirty="0">
                              <a:effectLst/>
                            </a:rPr>
                            <a:t>For every T epoch, </a:t>
                          </a:r>
                          <a14:m>
                            <m:oMath xmlns:m="http://schemas.openxmlformats.org/officeDocument/2006/math">
                              <m:r>
                                <a:rPr lang="el-GR" sz="24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l-GR" sz="2400" baseline="-25000" dirty="0">
                              <a:effectLst/>
                            </a:rPr>
                            <a:t>1 </a:t>
                          </a:r>
                          <a:r>
                            <a:rPr lang="en-US" sz="2400" dirty="0">
                              <a:effectLst/>
                            </a:rPr>
                            <a:t>is multiplied by a weight </a:t>
                          </a:r>
                          <a:r>
                            <a:rPr lang="el-GR" sz="2400" dirty="0">
                              <a:effectLst/>
                            </a:rPr>
                            <a:t>γ</a:t>
                          </a:r>
                          <a:r>
                            <a:rPr lang="en-US" sz="2400" dirty="0">
                              <a:effectLst/>
                            </a:rPr>
                            <a:t>, </a:t>
                          </a:r>
                          <a:r>
                            <a:rPr lang="el-GR" sz="2400" dirty="0">
                              <a:effectLst/>
                            </a:rPr>
                            <a:t>γ &gt; 1 </a:t>
                          </a:r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68985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00B6FAF-B509-F339-F53F-27EFA258A9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610265"/>
                  </p:ext>
                </p:extLst>
              </p:nvPr>
            </p:nvGraphicFramePr>
            <p:xfrm>
              <a:off x="656823" y="1668379"/>
              <a:ext cx="10483617" cy="323623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0483617">
                      <a:extLst>
                        <a:ext uri="{9D8B030D-6E8A-4147-A177-3AD203B41FA5}">
                          <a16:colId xmlns:a16="http://schemas.microsoft.com/office/drawing/2014/main" val="4173745215"/>
                        </a:ext>
                      </a:extLst>
                    </a:gridCol>
                  </a:tblGrid>
                  <a:tr h="9860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Augmentations</a:t>
                          </a:r>
                          <a:r>
                            <a:rPr lang="en-US" sz="2400" b="0" dirty="0"/>
                            <a:t>: Random edge-dropping and feature masking </a:t>
                          </a:r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560118"/>
                      </a:ext>
                    </a:extLst>
                  </a:tr>
                  <a:tr h="10616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Subgraph sampling </a:t>
                          </a:r>
                          <a:r>
                            <a:rPr lang="en-US" sz="2400" b="1" dirty="0" err="1"/>
                            <a:t>G</a:t>
                          </a:r>
                          <a:r>
                            <a:rPr lang="en-US" sz="2400" b="1" baseline="-25000" dirty="0" err="1"/>
                            <a:t>s</a:t>
                          </a:r>
                          <a:r>
                            <a:rPr lang="en-US" sz="2400" dirty="0"/>
                            <a:t>: A</a:t>
                          </a:r>
                          <a:r>
                            <a:rPr lang="en-US" sz="2400" dirty="0">
                              <a:effectLst/>
                            </a:rPr>
                            <a:t>void heavy computation; Increase randomness</a:t>
                          </a:r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69112"/>
                      </a:ext>
                    </a:extLst>
                  </a:tr>
                  <a:tr h="11884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" t="-176596" r="-121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8985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0508B1-A494-F41F-BE65-755ADA47CE3A}"/>
                  </a:ext>
                </a:extLst>
              </p:cNvPr>
              <p:cNvSpPr txBox="1"/>
              <p:nvPr/>
            </p:nvSpPr>
            <p:spPr>
              <a:xfrm>
                <a:off x="2624560" y="5939396"/>
                <a:ext cx="506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sz="1800" i="1" baseline="-25000" dirty="0"/>
                  <a:t>1</a:t>
                </a:r>
                <a:r>
                  <a:rPr lang="el-GR" sz="1800" dirty="0"/>
                  <a:t> &gt; 0</a:t>
                </a:r>
                <a:r>
                  <a:rPr lang="en-US" dirty="0"/>
                  <a:t>:</a:t>
                </a:r>
                <a:r>
                  <a:rPr lang="en-US" sz="1800" dirty="0"/>
                  <a:t> The adversarial contrastive loss coefficient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0508B1-A494-F41F-BE65-755ADA47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560" y="5939396"/>
                <a:ext cx="506529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9FD0EDD-EF30-7946-990D-8E864A12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452" y="5266666"/>
            <a:ext cx="6728810" cy="487595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566023B-0B2B-F193-4A2D-48995817B18E}"/>
              </a:ext>
            </a:extLst>
          </p:cNvPr>
          <p:cNvSpPr/>
          <p:nvPr/>
        </p:nvSpPr>
        <p:spPr>
          <a:xfrm>
            <a:off x="1775480" y="5089746"/>
            <a:ext cx="7015467" cy="800893"/>
          </a:xfrm>
          <a:prstGeom prst="frame">
            <a:avLst>
              <a:gd name="adj1" fmla="val 714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06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9E83-D83A-40D6-980E-060F67F2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30" y="1769563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Ariel</a:t>
            </a:r>
          </a:p>
        </p:txBody>
      </p:sp>
      <p:pic>
        <p:nvPicPr>
          <p:cNvPr id="9" name="Content Placeholder 8" descr="A white sheet with black text&#10;&#10;Description automatically generated">
            <a:extLst>
              <a:ext uri="{FF2B5EF4-FFF2-40B4-BE49-F238E27FC236}">
                <a16:creationId xmlns:a16="http://schemas.microsoft.com/office/drawing/2014/main" id="{AF2399DC-8B29-A3D6-09F0-DD457299B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004" y="632265"/>
            <a:ext cx="8386355" cy="4321803"/>
          </a:xfrm>
        </p:spPr>
      </p:pic>
      <p:sp>
        <p:nvSpPr>
          <p:cNvPr id="16" name="Predefined Process 15">
            <a:extLst>
              <a:ext uri="{FF2B5EF4-FFF2-40B4-BE49-F238E27FC236}">
                <a16:creationId xmlns:a16="http://schemas.microsoft.com/office/drawing/2014/main" id="{8DAC1DFF-5B8A-DFFF-8395-BF930A319DDC}"/>
              </a:ext>
            </a:extLst>
          </p:cNvPr>
          <p:cNvSpPr/>
          <p:nvPr/>
        </p:nvSpPr>
        <p:spPr>
          <a:xfrm>
            <a:off x="10186737" y="2679032"/>
            <a:ext cx="433137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Predefined Process 17">
            <a:extLst>
              <a:ext uri="{FF2B5EF4-FFF2-40B4-BE49-F238E27FC236}">
                <a16:creationId xmlns:a16="http://schemas.microsoft.com/office/drawing/2014/main" id="{03D3C6A3-A07F-45E3-9635-C96F2437BAE2}"/>
              </a:ext>
            </a:extLst>
          </p:cNvPr>
          <p:cNvSpPr/>
          <p:nvPr/>
        </p:nvSpPr>
        <p:spPr>
          <a:xfrm>
            <a:off x="11101137" y="2679032"/>
            <a:ext cx="449179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Predefined Process 18">
            <a:extLst>
              <a:ext uri="{FF2B5EF4-FFF2-40B4-BE49-F238E27FC236}">
                <a16:creationId xmlns:a16="http://schemas.microsoft.com/office/drawing/2014/main" id="{D5E9068E-8FDB-3E15-D984-9BC387709BBF}"/>
              </a:ext>
            </a:extLst>
          </p:cNvPr>
          <p:cNvSpPr/>
          <p:nvPr/>
        </p:nvSpPr>
        <p:spPr>
          <a:xfrm>
            <a:off x="9914021" y="3015915"/>
            <a:ext cx="489284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Predefined Process 20">
            <a:extLst>
              <a:ext uri="{FF2B5EF4-FFF2-40B4-BE49-F238E27FC236}">
                <a16:creationId xmlns:a16="http://schemas.microsoft.com/office/drawing/2014/main" id="{96271F69-D849-830E-0D9C-BBF5A5EA093C}"/>
              </a:ext>
            </a:extLst>
          </p:cNvPr>
          <p:cNvSpPr/>
          <p:nvPr/>
        </p:nvSpPr>
        <p:spPr>
          <a:xfrm>
            <a:off x="1645547" y="5196765"/>
            <a:ext cx="433137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Predefined Process 22">
            <a:extLst>
              <a:ext uri="{FF2B5EF4-FFF2-40B4-BE49-F238E27FC236}">
                <a16:creationId xmlns:a16="http://schemas.microsoft.com/office/drawing/2014/main" id="{DE5A61E0-D4A0-2FEC-0587-4029030B3056}"/>
              </a:ext>
            </a:extLst>
          </p:cNvPr>
          <p:cNvSpPr/>
          <p:nvPr/>
        </p:nvSpPr>
        <p:spPr>
          <a:xfrm>
            <a:off x="6389771" y="5217748"/>
            <a:ext cx="449179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Predefined Process 23">
            <a:extLst>
              <a:ext uri="{FF2B5EF4-FFF2-40B4-BE49-F238E27FC236}">
                <a16:creationId xmlns:a16="http://schemas.microsoft.com/office/drawing/2014/main" id="{5A9FFEAB-BE00-27E9-50C5-E088EA0FEE3D}"/>
              </a:ext>
            </a:extLst>
          </p:cNvPr>
          <p:cNvSpPr/>
          <p:nvPr/>
        </p:nvSpPr>
        <p:spPr>
          <a:xfrm>
            <a:off x="1646302" y="6080930"/>
            <a:ext cx="489284" cy="256673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30B83D-049A-FD73-87A0-9DF9189E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26" y="5168224"/>
            <a:ext cx="2791104" cy="3823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3C06D0-6A1D-5CE5-27D3-6FCC6676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626" y="5975798"/>
            <a:ext cx="5910622" cy="4283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F29B98-509F-1926-CD01-361D1CCB9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52" y="5186431"/>
            <a:ext cx="2370520" cy="382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FA69-637D-630E-96D6-1AF978CC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39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CE0224-1E6F-9C31-4E21-A443F9D54638}"/>
              </a:ext>
            </a:extLst>
          </p:cNvPr>
          <p:cNvCxnSpPr/>
          <p:nvPr/>
        </p:nvCxnSpPr>
        <p:spPr>
          <a:xfrm>
            <a:off x="6967330" y="3342162"/>
            <a:ext cx="1520687" cy="0"/>
          </a:xfrm>
          <a:prstGeom prst="line">
            <a:avLst/>
          </a:prstGeom>
          <a:ln w="412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79144C-8BB5-2EB4-4D29-7F5F615FBA04}"/>
              </a:ext>
            </a:extLst>
          </p:cNvPr>
          <p:cNvCxnSpPr/>
          <p:nvPr/>
        </p:nvCxnSpPr>
        <p:spPr>
          <a:xfrm>
            <a:off x="5197075" y="2947387"/>
            <a:ext cx="238539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166958-3D74-9703-CCA8-4202CEC34A72}"/>
              </a:ext>
            </a:extLst>
          </p:cNvPr>
          <p:cNvCxnSpPr/>
          <p:nvPr/>
        </p:nvCxnSpPr>
        <p:spPr>
          <a:xfrm>
            <a:off x="4939748" y="3945835"/>
            <a:ext cx="11562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FE557E60-836F-05F4-56DD-E18B29368D3C}"/>
              </a:ext>
            </a:extLst>
          </p:cNvPr>
          <p:cNvSpPr/>
          <p:nvPr/>
        </p:nvSpPr>
        <p:spPr>
          <a:xfrm>
            <a:off x="4868445" y="1966973"/>
            <a:ext cx="1402570" cy="377687"/>
          </a:xfrm>
          <a:prstGeom prst="frame">
            <a:avLst>
              <a:gd name="adj1" fmla="val 0"/>
            </a:avLst>
          </a:prstGeom>
          <a:ln w="444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92017A-271E-B52B-C587-69A2810E26E7}"/>
              </a:ext>
            </a:extLst>
          </p:cNvPr>
          <p:cNvCxnSpPr/>
          <p:nvPr/>
        </p:nvCxnSpPr>
        <p:spPr>
          <a:xfrm>
            <a:off x="4459705" y="4812632"/>
            <a:ext cx="2507625" cy="0"/>
          </a:xfrm>
          <a:prstGeom prst="line">
            <a:avLst/>
          </a:prstGeom>
          <a:ln w="412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3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D6EA9-B327-1940-FEE9-46E084F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84" y="453018"/>
            <a:ext cx="10066122" cy="1113050"/>
          </a:xfrm>
        </p:spPr>
        <p:txBody>
          <a:bodyPr anchor="b">
            <a:normAutofit/>
          </a:bodyPr>
          <a:lstStyle/>
          <a:p>
            <a:r>
              <a:rPr lang="en-US" b="1" dirty="0"/>
              <a:t>Graph Representation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37AB8-3A7D-0044-3992-29CEC1D3A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918" y="2203079"/>
                <a:ext cx="11045781" cy="4146785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G(A, X): Represent graph with numerical features for ML and data mining applications</a:t>
                </a:r>
                <a:endParaRPr lang="en-US" sz="2200" dirty="0"/>
              </a:p>
              <a:p>
                <a:r>
                  <a:rPr lang="en-US" sz="2200" dirty="0"/>
                  <a:t>Goal: Learn an encoder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, mapping graph information </a:t>
                </a:r>
                <a:r>
                  <a:rPr lang="en-US" sz="22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into low-dimensional embeddings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37AB8-3A7D-0044-3992-29CEC1D3A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918" y="2203079"/>
                <a:ext cx="11045781" cy="4146785"/>
              </a:xfrm>
              <a:blipFill>
                <a:blip r:embed="rId3"/>
                <a:stretch>
                  <a:fillRect l="-690" t="-1524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24998343-7072-D33F-684A-D6C0FBE1B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83" y="3103519"/>
            <a:ext cx="3947451" cy="17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C49705-9CCA-4EAE-5D0B-F169198C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95" y="3436967"/>
            <a:ext cx="4589450" cy="26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1D10F-E024-5553-D144-9D03C58E9396}"/>
              </a:ext>
            </a:extLst>
          </p:cNvPr>
          <p:cNvSpPr txBox="1"/>
          <p:nvPr/>
        </p:nvSpPr>
        <p:spPr>
          <a:xfrm>
            <a:off x="5231472" y="6450962"/>
            <a:ext cx="5767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blog.reachsumit.com</a:t>
            </a:r>
            <a:r>
              <a:rPr lang="en-US" sz="1200" dirty="0"/>
              <a:t>/posts/2023/04/intro-to-graph-representation-learning/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D8447-DF50-847B-83BC-4BD20D74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54FA19-1653-CC02-724B-1AE93B45C142}"/>
                  </a:ext>
                </a:extLst>
              </p:cNvPr>
              <p:cNvSpPr txBox="1"/>
              <p:nvPr/>
            </p:nvSpPr>
            <p:spPr>
              <a:xfrm>
                <a:off x="6452101" y="5335579"/>
                <a:ext cx="4546399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Important information preserved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54FA19-1653-CC02-724B-1AE93B45C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01" y="5335579"/>
                <a:ext cx="4546399" cy="830997"/>
              </a:xfrm>
              <a:prstGeom prst="rect">
                <a:avLst/>
              </a:prstGeom>
              <a:blipFill>
                <a:blip r:embed="rId6"/>
                <a:stretch>
                  <a:fillRect r="-1366" b="-9589"/>
                </a:stretch>
              </a:blipFill>
              <a:ln w="762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4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lowchart: Document 6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1B4C-E0D9-5249-5ADB-B7892B89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98" y="312773"/>
            <a:ext cx="3498577" cy="2527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Pro-GNN</a:t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b="1" dirty="0">
                <a:solidFill>
                  <a:srgbClr val="FFFFFF"/>
                </a:solidFill>
              </a:rPr>
              <a:t>Training 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4B1A5A-34EF-2287-C932-3FE0F01B2468}"/>
              </a:ext>
            </a:extLst>
          </p:cNvPr>
          <p:cNvSpPr txBox="1">
            <a:spLocks/>
          </p:cNvSpPr>
          <p:nvPr/>
        </p:nvSpPr>
        <p:spPr>
          <a:xfrm>
            <a:off x="1039869" y="1693604"/>
            <a:ext cx="10262715" cy="3112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19" name="Content Placeholder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0E0B41C-3E88-665C-17AB-451E7CB66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86" y="406430"/>
            <a:ext cx="7719458" cy="598799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47B8E-BAED-F9D6-22A8-6ABECF760D90}"/>
              </a:ext>
            </a:extLst>
          </p:cNvPr>
          <p:cNvSpPr txBox="1"/>
          <p:nvPr/>
        </p:nvSpPr>
        <p:spPr>
          <a:xfrm>
            <a:off x="7453293" y="4027063"/>
            <a:ext cx="390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Projection operation P</a:t>
            </a:r>
            <a:r>
              <a:rPr lang="en-US" sz="16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(S)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600" baseline="-25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ij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∈ [0,1], project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600" baseline="-25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ij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&lt; 0 to 0 and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600" baseline="-25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ij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&gt; 1 to 1 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C3D81AB7-AD1E-F22E-C551-DF5871F0BBCC}"/>
              </a:ext>
            </a:extLst>
          </p:cNvPr>
          <p:cNvSpPr/>
          <p:nvPr/>
        </p:nvSpPr>
        <p:spPr>
          <a:xfrm>
            <a:off x="6781490" y="4140805"/>
            <a:ext cx="509666" cy="23984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47BF0-74E4-09E7-4DE3-616C5E9F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40</a:t>
            </a:fld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4572D4C1-AF89-BFCA-188E-94D9C406C500}"/>
              </a:ext>
            </a:extLst>
          </p:cNvPr>
          <p:cNvSpPr/>
          <p:nvPr/>
        </p:nvSpPr>
        <p:spPr>
          <a:xfrm>
            <a:off x="4840356" y="2728634"/>
            <a:ext cx="5396948" cy="442741"/>
          </a:xfrm>
          <a:prstGeom prst="frame">
            <a:avLst>
              <a:gd name="adj1" fmla="val 673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9EB9B0D-9C5F-43D5-9849-3277E02F29AC}"/>
              </a:ext>
            </a:extLst>
          </p:cNvPr>
          <p:cNvSpPr/>
          <p:nvPr/>
        </p:nvSpPr>
        <p:spPr>
          <a:xfrm>
            <a:off x="4840102" y="3179136"/>
            <a:ext cx="2662248" cy="847927"/>
          </a:xfrm>
          <a:prstGeom prst="frame">
            <a:avLst>
              <a:gd name="adj1" fmla="val 4785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8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0B71-B6C6-DCE6-296C-8877242FE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D3C7F8-C9F9-7109-A17B-C975C66B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380B1-84CC-2925-3E38-20246437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84" y="453018"/>
            <a:ext cx="10066122" cy="1113050"/>
          </a:xfrm>
        </p:spPr>
        <p:txBody>
          <a:bodyPr anchor="b">
            <a:normAutofit/>
          </a:bodyPr>
          <a:lstStyle/>
          <a:p>
            <a:r>
              <a:rPr lang="en-US" b="1" dirty="0"/>
              <a:t>Graph Representation Applications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67E41D-6CAB-6479-966F-0F400609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A1CDB1-176E-185B-BD46-A505FE35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5020-2668-69C3-622C-283C2B05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8" y="2473401"/>
            <a:ext cx="10856882" cy="4201903"/>
          </a:xfrm>
        </p:spPr>
        <p:txBody>
          <a:bodyPr anchor="t">
            <a:normAutofit/>
          </a:bodyPr>
          <a:lstStyle/>
          <a:p>
            <a:r>
              <a:rPr lang="en-US" dirty="0"/>
              <a:t>Node classification</a:t>
            </a:r>
          </a:p>
          <a:p>
            <a:r>
              <a:rPr lang="en-US" dirty="0"/>
              <a:t>Link prediction</a:t>
            </a:r>
          </a:p>
          <a:p>
            <a:r>
              <a:rPr lang="en-US" dirty="0"/>
              <a:t>Graph classification</a:t>
            </a:r>
          </a:p>
          <a:p>
            <a:r>
              <a:rPr lang="en-US" dirty="0"/>
              <a:t>Community detection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C82E16-93A4-0B99-E100-9ACDC5D09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E40EA-2106-7399-F299-7ACB0591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50574-0F81-B1B3-8823-FE8137F5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06" y="2253267"/>
            <a:ext cx="6708775" cy="39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D6EA9-B327-1940-FEE9-46E084F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b="1" dirty="0"/>
              <a:t>Graph Neural Networks (GNNs)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7AB8-3A7D-0044-3992-29CEC1D3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19" y="2780068"/>
            <a:ext cx="5041499" cy="3707231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kern="1200" dirty="0">
                <a:solidFill>
                  <a:schemeClr val="dk1"/>
                </a:solidFill>
                <a:effectLst/>
              </a:rPr>
              <a:t> Generalize to unseen nodes, consider node/edge attributes </a:t>
            </a: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 Message-passing scheme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 I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teratively aggregating feature information from a node's neighbors</a:t>
            </a:r>
            <a:r>
              <a:rPr lang="en-US" sz="2400" dirty="0">
                <a:effectLst/>
              </a:rPr>
              <a:t>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82975B-AD3A-3FD7-17B0-D98FD802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23BF6C10-38E3-E382-894C-78E5E46F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38" y="2237678"/>
            <a:ext cx="6578902" cy="3429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F94E04-7673-7769-D383-6EAC4260AF33}"/>
              </a:ext>
            </a:extLst>
          </p:cNvPr>
          <p:cNvSpPr txBox="1"/>
          <p:nvPr/>
        </p:nvSpPr>
        <p:spPr>
          <a:xfrm>
            <a:off x="1885950" y="6495950"/>
            <a:ext cx="8742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Zhou et al, Graph neural networks: A review of methods and applications, AI Open, Volume 1, 2020, Pages 57-81, ISSN 2666-6510,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C1B7B-1AAD-9F24-E478-4153D003AD6B}"/>
              </a:ext>
            </a:extLst>
          </p:cNvPr>
          <p:cNvSpPr txBox="1"/>
          <p:nvPr/>
        </p:nvSpPr>
        <p:spPr>
          <a:xfrm>
            <a:off x="5817177" y="5884901"/>
            <a:ext cx="480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effectLst/>
              </a:rPr>
              <a:t>The general design pipeline for a GNN model</a:t>
            </a:r>
          </a:p>
        </p:txBody>
      </p:sp>
    </p:spTree>
    <p:extLst>
      <p:ext uri="{BB962C8B-B14F-4D97-AF65-F5344CB8AC3E}">
        <p14:creationId xmlns:p14="http://schemas.microsoft.com/office/powerpoint/2010/main" val="142861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F331B-653F-A944-9959-87A0CF3B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b="1" dirty="0"/>
              <a:t>Adversarial Attack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C868C52-8A77-8556-B1A3-7B4C3D7A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44" y="2389218"/>
            <a:ext cx="5513437" cy="37077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F2918-DA2B-28B8-BF3A-313E5D5063CC}"/>
              </a:ext>
            </a:extLst>
          </p:cNvPr>
          <p:cNvSpPr txBox="1"/>
          <p:nvPr/>
        </p:nvSpPr>
        <p:spPr>
          <a:xfrm>
            <a:off x="6893505" y="6334301"/>
            <a:ext cx="415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00000"/>
                </a:solidFill>
                <a:effectLst/>
              </a:rPr>
              <a:t>A Survey of Adversarial Learning on Graphs</a:t>
            </a:r>
            <a:endParaRPr lang="en-US" sz="1200" i="0" u="sng" dirty="0">
              <a:effectLst/>
              <a:hlinkClick r:id="rId3"/>
            </a:endParaRPr>
          </a:p>
          <a:p>
            <a:r>
              <a:rPr lang="en-US" sz="1200" i="0" u="sng" dirty="0">
                <a:effectLst/>
                <a:hlinkClick r:id="rId3"/>
              </a:rPr>
              <a:t>arXiv:2003.05730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6650A-8AA3-4216-FB81-465E0387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DBF7E6-5737-B1B0-37B5-3BA44A97C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168534"/>
              </p:ext>
            </p:extLst>
          </p:nvPr>
        </p:nvGraphicFramePr>
        <p:xfrm>
          <a:off x="496919" y="2519892"/>
          <a:ext cx="4876088" cy="357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03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3F210-643F-B12F-FB99-197E708B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178BD9-7999-044B-06CF-A72AB5447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0AF88-091D-68BD-B69E-CE8684B0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b="1" dirty="0"/>
              <a:t>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ED402-63B7-EAE9-477B-5ABC76CD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F305F-2FC1-D74A-7515-1F0D0BF94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AEC7-15B5-56EB-0874-FA020804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26" y="2413147"/>
            <a:ext cx="10524655" cy="3847853"/>
          </a:xfrm>
        </p:spPr>
        <p:txBody>
          <a:bodyPr anchor="t">
            <a:normAutofit/>
          </a:bodyPr>
          <a:lstStyle/>
          <a:p>
            <a:r>
              <a:rPr lang="en-US" sz="2400" dirty="0"/>
              <a:t>Adversarial training enhances the robustness of GNNs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Training with adversarial goals: min-max method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Training with adversarial samples </a:t>
            </a:r>
          </a:p>
          <a:p>
            <a:r>
              <a:rPr lang="en-US" sz="2400" dirty="0"/>
              <a:t>Two models: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2300" dirty="0"/>
              <a:t>Adversarial Graph Contrastive Learning (ARIEL): Graph contrastive learning</a:t>
            </a:r>
          </a:p>
          <a:p>
            <a:pPr lvl="1">
              <a:buFont typeface="Wingdings" pitchFamily="2" charset="2"/>
              <a:buChar char="Ø"/>
            </a:pPr>
            <a:r>
              <a:rPr lang="en-US" sz="2300" dirty="0"/>
              <a:t> Property-GNN (Pro-GNN): Graph structure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A9BCB5-D828-64C6-636D-7403A4379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CA218-5B06-7B91-65DB-AF8EC6A0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E7A9-B171-883B-66CC-530A8A455D14}"/>
              </a:ext>
            </a:extLst>
          </p:cNvPr>
          <p:cNvSpPr txBox="1"/>
          <p:nvPr/>
        </p:nvSpPr>
        <p:spPr>
          <a:xfrm>
            <a:off x="1233339" y="6522672"/>
            <a:ext cx="891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Xu</a:t>
            </a:r>
            <a:r>
              <a:rPr lang="zh-CN" altLang="en-US" sz="1200" dirty="0"/>
              <a:t> </a:t>
            </a:r>
            <a:r>
              <a:rPr lang="en-US" altLang="zh-CN" sz="1200" dirty="0"/>
              <a:t>et al</a:t>
            </a:r>
            <a:r>
              <a:rPr lang="en-US" sz="1200" dirty="0"/>
              <a:t>,</a:t>
            </a:r>
            <a:r>
              <a:rPr lang="zh-CN" altLang="en-US" sz="1200" dirty="0"/>
              <a:t> </a:t>
            </a:r>
            <a:r>
              <a:rPr lang="en-US" sz="1200" dirty="0"/>
              <a:t>Robustness of deep learning models on graphs: A survey,</a:t>
            </a:r>
            <a:r>
              <a:rPr lang="zh-CN" altLang="en-US" sz="1200" dirty="0"/>
              <a:t> </a:t>
            </a:r>
            <a:r>
              <a:rPr lang="en-US" sz="1200" dirty="0"/>
              <a:t>AI Open,</a:t>
            </a:r>
            <a:r>
              <a:rPr lang="zh-CN" altLang="en-US" sz="1200" dirty="0"/>
              <a:t> </a:t>
            </a:r>
            <a:r>
              <a:rPr lang="en-US" sz="1200" dirty="0"/>
              <a:t>Volume 2,</a:t>
            </a:r>
            <a:r>
              <a:rPr lang="zh-CN" altLang="en-US" sz="1200" dirty="0"/>
              <a:t> </a:t>
            </a:r>
            <a:r>
              <a:rPr lang="en-US" sz="1200" dirty="0"/>
              <a:t>2021,</a:t>
            </a:r>
            <a:r>
              <a:rPr lang="zh-CN" altLang="en-US" sz="1200" dirty="0"/>
              <a:t> </a:t>
            </a:r>
            <a:r>
              <a:rPr lang="en-US" sz="1200" dirty="0"/>
              <a:t>Pages 69-78,</a:t>
            </a:r>
            <a:r>
              <a:rPr lang="zh-CN" altLang="en-US" sz="1200" dirty="0"/>
              <a:t> </a:t>
            </a:r>
            <a:r>
              <a:rPr lang="en-US" sz="1200" dirty="0"/>
              <a:t>ISSN 2666-6510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A51C-D571-DE05-B84D-70AD930F7F02}"/>
              </a:ext>
            </a:extLst>
          </p:cNvPr>
          <p:cNvSpPr txBox="1"/>
          <p:nvPr/>
        </p:nvSpPr>
        <p:spPr>
          <a:xfrm>
            <a:off x="1809750" y="5491199"/>
            <a:ext cx="6505572" cy="52322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Robust Graph Representation Learning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32F271-A193-B4AE-9D1F-2D2E1AF26A9C}"/>
              </a:ext>
            </a:extLst>
          </p:cNvPr>
          <p:cNvCxnSpPr/>
          <p:nvPr/>
        </p:nvCxnSpPr>
        <p:spPr>
          <a:xfrm>
            <a:off x="4772025" y="4872038"/>
            <a:ext cx="0" cy="57501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免費矢量| 毒蘋果">
            <a:extLst>
              <a:ext uri="{FF2B5EF4-FFF2-40B4-BE49-F238E27FC236}">
                <a16:creationId xmlns:a16="http://schemas.microsoft.com/office/drawing/2014/main" id="{C857E754-F993-3FF2-3D9E-031F916F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79" y="3191298"/>
            <a:ext cx="678685" cy="67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xtortion MTG - YouTube">
            <a:extLst>
              <a:ext uri="{FF2B5EF4-FFF2-40B4-BE49-F238E27FC236}">
                <a16:creationId xmlns:a16="http://schemas.microsoft.com/office/drawing/2014/main" id="{023160F7-A5C3-522E-5C78-0F76DE37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78" y="2710934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xtortion MTG - YouTube">
            <a:extLst>
              <a:ext uri="{FF2B5EF4-FFF2-40B4-BE49-F238E27FC236}">
                <a16:creationId xmlns:a16="http://schemas.microsoft.com/office/drawing/2014/main" id="{223753B6-E77A-40C9-D481-3FE08C3C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784" y="3973084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免費矢量| 毒蘋果">
            <a:extLst>
              <a:ext uri="{FF2B5EF4-FFF2-40B4-BE49-F238E27FC236}">
                <a16:creationId xmlns:a16="http://schemas.microsoft.com/office/drawing/2014/main" id="{EF91CAB6-8CDE-7956-4970-BC0D31DD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979" y="4368138"/>
            <a:ext cx="678685" cy="67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7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12065-1005-280F-62C7-CD463696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851488"/>
            <a:ext cx="10341547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RIE</a:t>
            </a:r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L: </a:t>
            </a: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dversarial </a:t>
            </a:r>
            <a:r>
              <a:rPr lang="en-US" sz="4000" b="1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4000" b="1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aph</a:t>
            </a:r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Contrast</a:t>
            </a: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000" b="1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C371-2B5F-F2F0-2752-0071652BBDE3}"/>
              </a:ext>
            </a:extLst>
          </p:cNvPr>
          <p:cNvSpPr txBox="1"/>
          <p:nvPr/>
        </p:nvSpPr>
        <p:spPr>
          <a:xfrm>
            <a:off x="2054391" y="4842043"/>
            <a:ext cx="8792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 err="1">
                <a:effectLst/>
              </a:rPr>
              <a:t>Shengyu</a:t>
            </a:r>
            <a:r>
              <a:rPr lang="en-US" sz="2000" b="0" i="0" dirty="0">
                <a:effectLst/>
              </a:rPr>
              <a:t> Feng, </a:t>
            </a:r>
            <a:r>
              <a:rPr lang="en-US" sz="2000" b="0" i="0" dirty="0" err="1">
                <a:effectLst/>
              </a:rPr>
              <a:t>Baoyu</a:t>
            </a:r>
            <a:r>
              <a:rPr lang="en-US" sz="2000" b="0" i="0" dirty="0">
                <a:effectLst/>
              </a:rPr>
              <a:t> Jing, Yada Zhu, and </a:t>
            </a:r>
            <a:r>
              <a:rPr lang="en-US" sz="2000" b="0" i="0" dirty="0" err="1">
                <a:effectLst/>
              </a:rPr>
              <a:t>Hanghang</a:t>
            </a:r>
            <a:r>
              <a:rPr lang="en-US" sz="2000" b="0" i="0" dirty="0">
                <a:effectLst/>
              </a:rPr>
              <a:t> Tong. 2024. </a:t>
            </a:r>
          </a:p>
          <a:p>
            <a:r>
              <a:rPr lang="en-US" sz="2000" b="0" i="0" dirty="0" err="1">
                <a:effectLst/>
              </a:rPr>
              <a:t>ArieL</a:t>
            </a:r>
            <a:r>
              <a:rPr lang="en-US" sz="2000" b="0" i="0" dirty="0">
                <a:effectLst/>
              </a:rPr>
              <a:t>: Adversarial Graph Contrastive Learning.</a:t>
            </a:r>
          </a:p>
          <a:p>
            <a:r>
              <a:rPr lang="en-US" sz="2000" b="0" i="0" dirty="0">
                <a:effectLst/>
              </a:rPr>
              <a:t>ACM Trans. </a:t>
            </a:r>
            <a:r>
              <a:rPr lang="en-US" sz="2000" b="0" i="0" dirty="0" err="1">
                <a:effectLst/>
              </a:rPr>
              <a:t>Knowl</a:t>
            </a:r>
            <a:r>
              <a:rPr lang="en-US" sz="2000" b="0" i="0" dirty="0">
                <a:effectLst/>
              </a:rPr>
              <a:t>. </a:t>
            </a:r>
            <a:r>
              <a:rPr lang="en-US" sz="2000" b="0" i="0" dirty="0" err="1">
                <a:effectLst/>
              </a:rPr>
              <a:t>Discov</a:t>
            </a:r>
            <a:r>
              <a:rPr lang="en-US" sz="2000" b="0" i="0" dirty="0">
                <a:effectLst/>
              </a:rPr>
              <a:t>. Data 18, 4, Article 82 (May 2024), 22 pages. 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4EA8A-B52D-7F42-D1F7-09D429C3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FC7-137F-6F4F-A669-B3F4AD6E0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55950</TotalTime>
  <Words>2018</Words>
  <Application>Microsoft Macintosh PowerPoint</Application>
  <PresentationFormat>Widescreen</PresentationFormat>
  <Paragraphs>379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DengXian</vt:lpstr>
      <vt:lpstr>LinLibertineI</vt:lpstr>
      <vt:lpstr>LinLibertineI7</vt:lpstr>
      <vt:lpstr>LinLibertineT</vt:lpstr>
      <vt:lpstr>LinLibertineTB</vt:lpstr>
      <vt:lpstr>LinLibertineTI</vt:lpstr>
      <vt:lpstr>rtxmi</vt:lpstr>
      <vt:lpstr>rtxr</vt:lpstr>
      <vt:lpstr>txsy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Robust Graph Representation Learning  with Adversarial Training </vt:lpstr>
      <vt:lpstr>Table of Contents</vt:lpstr>
      <vt:lpstr>Introduction</vt:lpstr>
      <vt:lpstr>Graph Representation Learning</vt:lpstr>
      <vt:lpstr>Graph Representation Applications</vt:lpstr>
      <vt:lpstr>Graph Neural Networks (GNNs)</vt:lpstr>
      <vt:lpstr>Adversarial Attack</vt:lpstr>
      <vt:lpstr>Motivation</vt:lpstr>
      <vt:lpstr>ARIEL: Adversarial GRaph ContrastIvE Learning</vt:lpstr>
      <vt:lpstr>Graph Contrastive Learning</vt:lpstr>
      <vt:lpstr>Overview of ARIEL Framework</vt:lpstr>
      <vt:lpstr>Objectives</vt:lpstr>
      <vt:lpstr>Loss Function</vt:lpstr>
      <vt:lpstr>Loss Function</vt:lpstr>
      <vt:lpstr>Loss Function</vt:lpstr>
      <vt:lpstr>Extension to Graph-level contrastive learning</vt:lpstr>
      <vt:lpstr>Experiments</vt:lpstr>
      <vt:lpstr>Main Results</vt:lpstr>
      <vt:lpstr>Main Results</vt:lpstr>
      <vt:lpstr>Pro-GNN: Property-GNN</vt:lpstr>
      <vt:lpstr>Graph Structure Learning</vt:lpstr>
      <vt:lpstr>Overall Framework of Pro-GNN</vt:lpstr>
      <vt:lpstr>Objective Function</vt:lpstr>
      <vt:lpstr>Optimization Algorithm</vt:lpstr>
      <vt:lpstr>Experimental Settings</vt:lpstr>
      <vt:lpstr>Main Results</vt:lpstr>
      <vt:lpstr>Ablation Study</vt:lpstr>
      <vt:lpstr>Comparison &amp; Analysis</vt:lpstr>
      <vt:lpstr>Potential Improvements </vt:lpstr>
      <vt:lpstr>Potential Improvements </vt:lpstr>
      <vt:lpstr>Potential Improvement</vt:lpstr>
      <vt:lpstr>Future Works</vt:lpstr>
      <vt:lpstr>Q&amp;A  Thank you!</vt:lpstr>
      <vt:lpstr>InfoNCE loss </vt:lpstr>
      <vt:lpstr>Node-level Contrastive Learning</vt:lpstr>
      <vt:lpstr>Adversarial training</vt:lpstr>
      <vt:lpstr>Information Regularization</vt:lpstr>
      <vt:lpstr>Training Method</vt:lpstr>
      <vt:lpstr>Algorithm  of  Ariel</vt:lpstr>
      <vt:lpstr>Pro-GNN Training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Haijing Zhang</dc:creator>
  <cp:lastModifiedBy>Haijing Zhang</cp:lastModifiedBy>
  <cp:revision>31</cp:revision>
  <dcterms:created xsi:type="dcterms:W3CDTF">2024-08-26T15:40:04Z</dcterms:created>
  <dcterms:modified xsi:type="dcterms:W3CDTF">2024-10-07T04:40:09Z</dcterms:modified>
</cp:coreProperties>
</file>